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47"/>
  </p:notesMasterIdLst>
  <p:sldIdLst>
    <p:sldId id="256" r:id="rId2"/>
    <p:sldId id="273" r:id="rId3"/>
    <p:sldId id="327" r:id="rId4"/>
    <p:sldId id="326" r:id="rId5"/>
    <p:sldId id="303" r:id="rId6"/>
    <p:sldId id="271" r:id="rId7"/>
    <p:sldId id="284" r:id="rId8"/>
    <p:sldId id="287" r:id="rId9"/>
    <p:sldId id="328" r:id="rId10"/>
    <p:sldId id="274" r:id="rId11"/>
    <p:sldId id="263" r:id="rId12"/>
    <p:sldId id="280" r:id="rId13"/>
    <p:sldId id="277" r:id="rId14"/>
    <p:sldId id="279" r:id="rId15"/>
    <p:sldId id="312" r:id="rId16"/>
    <p:sldId id="257" r:id="rId17"/>
    <p:sldId id="265" r:id="rId18"/>
    <p:sldId id="281" r:id="rId19"/>
    <p:sldId id="315" r:id="rId20"/>
    <p:sldId id="330" r:id="rId21"/>
    <p:sldId id="331" r:id="rId22"/>
    <p:sldId id="269" r:id="rId23"/>
    <p:sldId id="270" r:id="rId24"/>
    <p:sldId id="295" r:id="rId25"/>
    <p:sldId id="296" r:id="rId26"/>
    <p:sldId id="310" r:id="rId27"/>
    <p:sldId id="297" r:id="rId28"/>
    <p:sldId id="321" r:id="rId29"/>
    <p:sldId id="322" r:id="rId30"/>
    <p:sldId id="323" r:id="rId31"/>
    <p:sldId id="318" r:id="rId32"/>
    <p:sldId id="298" r:id="rId33"/>
    <p:sldId id="299" r:id="rId34"/>
    <p:sldId id="266" r:id="rId35"/>
    <p:sldId id="332" r:id="rId36"/>
    <p:sldId id="333" r:id="rId37"/>
    <p:sldId id="300" r:id="rId38"/>
    <p:sldId id="324" r:id="rId39"/>
    <p:sldId id="325" r:id="rId40"/>
    <p:sldId id="334" r:id="rId41"/>
    <p:sldId id="335" r:id="rId42"/>
    <p:sldId id="291" r:id="rId43"/>
    <p:sldId id="293" r:id="rId44"/>
    <p:sldId id="316" r:id="rId45"/>
    <p:sldId id="33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1" autoAdjust="0"/>
    <p:restoredTop sz="94660"/>
  </p:normalViewPr>
  <p:slideViewPr>
    <p:cSldViewPr snapToGrid="0" showGuides="1">
      <p:cViewPr varScale="1">
        <p:scale>
          <a:sx n="67" d="100"/>
          <a:sy n="67" d="100"/>
        </p:scale>
        <p:origin x="58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3AFC7-F1B8-4148-9E26-44C8DB7D659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D0FCD3E4-E037-4872-8FCE-E4C32D5D9C24}">
      <dgm:prSet phldrT="[Texte]" custT="1"/>
      <dgm:spPr/>
      <dgm:t>
        <a:bodyPr/>
        <a:lstStyle/>
        <a:p>
          <a:r>
            <a:rPr lang="fr-FR" sz="3200" b="1" dirty="0">
              <a:solidFill>
                <a:schemeClr val="tx1"/>
              </a:solidFill>
            </a:rPr>
            <a:t>Création de contacts</a:t>
          </a:r>
        </a:p>
      </dgm:t>
    </dgm:pt>
    <dgm:pt modelId="{5A699E3E-5531-4D7A-8B08-D77503321D03}" type="parTrans" cxnId="{4C8328A0-DA6E-46AE-8987-A40DD0AE7E49}">
      <dgm:prSet/>
      <dgm:spPr/>
      <dgm:t>
        <a:bodyPr/>
        <a:lstStyle/>
        <a:p>
          <a:endParaRPr lang="fr-FR"/>
        </a:p>
      </dgm:t>
    </dgm:pt>
    <dgm:pt modelId="{1892C6F8-C6B5-480B-8196-744B59F1ABDC}" type="sibTrans" cxnId="{4C8328A0-DA6E-46AE-8987-A40DD0AE7E49}">
      <dgm:prSet/>
      <dgm:spPr/>
      <dgm:t>
        <a:bodyPr/>
        <a:lstStyle/>
        <a:p>
          <a:endParaRPr lang="fr-FR"/>
        </a:p>
      </dgm:t>
    </dgm:pt>
    <dgm:pt modelId="{AB0CEDC3-A24A-4DAD-871C-3BAC7A59B277}">
      <dgm:prSet phldrT="[Texte]" custT="1"/>
      <dgm:spPr/>
      <dgm:t>
        <a:bodyPr/>
        <a:lstStyle/>
        <a:p>
          <a:r>
            <a:rPr lang="fr-FR" sz="2800" b="1" dirty="0">
              <a:solidFill>
                <a:schemeClr val="tx1"/>
              </a:solidFill>
            </a:rPr>
            <a:t>Invitation</a:t>
          </a:r>
        </a:p>
      </dgm:t>
    </dgm:pt>
    <dgm:pt modelId="{DC78A865-D33B-4383-AC99-67A25603F3C2}" type="parTrans" cxnId="{4EA55280-925F-457E-95CC-CB1601E80F71}">
      <dgm:prSet/>
      <dgm:spPr/>
      <dgm:t>
        <a:bodyPr/>
        <a:lstStyle/>
        <a:p>
          <a:endParaRPr lang="fr-FR"/>
        </a:p>
      </dgm:t>
    </dgm:pt>
    <dgm:pt modelId="{CE7BED4C-B0F4-480D-9AC3-DC4971DBB413}" type="sibTrans" cxnId="{4EA55280-925F-457E-95CC-CB1601E80F71}">
      <dgm:prSet/>
      <dgm:spPr/>
      <dgm:t>
        <a:bodyPr/>
        <a:lstStyle/>
        <a:p>
          <a:endParaRPr lang="fr-FR"/>
        </a:p>
      </dgm:t>
    </dgm:pt>
    <dgm:pt modelId="{9A35F9BB-688F-4DCD-BAAF-A05D6E463719}">
      <dgm:prSet phldrT="[Texte]" custT="1"/>
      <dgm:spPr/>
      <dgm:t>
        <a:bodyPr/>
        <a:lstStyle/>
        <a:p>
          <a:r>
            <a:rPr lang="fr-FR" sz="2800" b="1" dirty="0">
              <a:solidFill>
                <a:schemeClr val="tx1"/>
              </a:solidFill>
            </a:rPr>
            <a:t>Présentation</a:t>
          </a:r>
        </a:p>
      </dgm:t>
    </dgm:pt>
    <dgm:pt modelId="{3B00B1D6-6C42-4838-A0E2-54701F8CA9DA}" type="parTrans" cxnId="{C59C9CCD-8CAB-4028-8F3D-2CD88CA610C8}">
      <dgm:prSet/>
      <dgm:spPr/>
      <dgm:t>
        <a:bodyPr/>
        <a:lstStyle/>
        <a:p>
          <a:endParaRPr lang="fr-FR"/>
        </a:p>
      </dgm:t>
    </dgm:pt>
    <dgm:pt modelId="{D960A7DE-9D16-4423-87E9-864E937D42D4}" type="sibTrans" cxnId="{C59C9CCD-8CAB-4028-8F3D-2CD88CA610C8}">
      <dgm:prSet/>
      <dgm:spPr/>
      <dgm:t>
        <a:bodyPr/>
        <a:lstStyle/>
        <a:p>
          <a:endParaRPr lang="fr-FR"/>
        </a:p>
      </dgm:t>
    </dgm:pt>
    <dgm:pt modelId="{BF18A083-1E9F-4C80-85CD-7EDA524EADF4}">
      <dgm:prSet phldrT="[Texte]" custT="1"/>
      <dgm:spPr/>
      <dgm:t>
        <a:bodyPr/>
        <a:lstStyle/>
        <a:p>
          <a:r>
            <a:rPr lang="fr-FR" sz="2800" b="1" dirty="0">
              <a:solidFill>
                <a:schemeClr val="tx1"/>
              </a:solidFill>
            </a:rPr>
            <a:t>Suivi</a:t>
          </a:r>
        </a:p>
      </dgm:t>
    </dgm:pt>
    <dgm:pt modelId="{36822543-1F4D-4BCB-B5AC-34BBB4B22448}" type="parTrans" cxnId="{097367A5-3F74-40B2-B260-66A644E83B43}">
      <dgm:prSet/>
      <dgm:spPr/>
      <dgm:t>
        <a:bodyPr/>
        <a:lstStyle/>
        <a:p>
          <a:endParaRPr lang="fr-FR"/>
        </a:p>
      </dgm:t>
    </dgm:pt>
    <dgm:pt modelId="{55912891-0A22-4BEA-91DF-AB77EDDC1089}" type="sibTrans" cxnId="{097367A5-3F74-40B2-B260-66A644E83B43}">
      <dgm:prSet/>
      <dgm:spPr/>
      <dgm:t>
        <a:bodyPr/>
        <a:lstStyle/>
        <a:p>
          <a:endParaRPr lang="fr-FR"/>
        </a:p>
      </dgm:t>
    </dgm:pt>
    <dgm:pt modelId="{EA61447D-34F5-4A20-99A0-24D578089B70}">
      <dgm:prSet phldrT="[Texte]" custT="1"/>
      <dgm:spPr/>
      <dgm:t>
        <a:bodyPr/>
        <a:lstStyle/>
        <a:p>
          <a:r>
            <a:rPr lang="fr-FR" sz="2800" b="1" dirty="0">
              <a:solidFill>
                <a:schemeClr val="tx1"/>
              </a:solidFill>
            </a:rPr>
            <a:t>Travail</a:t>
          </a:r>
          <a:r>
            <a:rPr lang="fr-FR" sz="2800" dirty="0">
              <a:solidFill>
                <a:schemeClr val="tx1"/>
              </a:solidFill>
            </a:rPr>
            <a:t> </a:t>
          </a:r>
          <a:r>
            <a:rPr lang="fr-FR" sz="2800" b="1" dirty="0">
              <a:solidFill>
                <a:schemeClr val="tx1"/>
              </a:solidFill>
            </a:rPr>
            <a:t>en</a:t>
          </a:r>
          <a:r>
            <a:rPr lang="fr-FR" sz="2800" dirty="0">
              <a:solidFill>
                <a:schemeClr val="tx1"/>
              </a:solidFill>
            </a:rPr>
            <a:t> </a:t>
          </a:r>
          <a:r>
            <a:rPr lang="fr-FR" sz="2800" b="1" dirty="0">
              <a:solidFill>
                <a:schemeClr val="tx1"/>
              </a:solidFill>
            </a:rPr>
            <a:t>équipe</a:t>
          </a:r>
        </a:p>
      </dgm:t>
    </dgm:pt>
    <dgm:pt modelId="{4BCD981B-546B-4781-926E-DC77536B01BD}" type="parTrans" cxnId="{33846AB5-87DB-4267-973B-4911A3DBBCA8}">
      <dgm:prSet/>
      <dgm:spPr/>
      <dgm:t>
        <a:bodyPr/>
        <a:lstStyle/>
        <a:p>
          <a:endParaRPr lang="fr-FR"/>
        </a:p>
      </dgm:t>
    </dgm:pt>
    <dgm:pt modelId="{26DDE25C-4303-43EB-A199-428E11AD3CBA}" type="sibTrans" cxnId="{33846AB5-87DB-4267-973B-4911A3DBBCA8}">
      <dgm:prSet/>
      <dgm:spPr/>
      <dgm:t>
        <a:bodyPr/>
        <a:lstStyle/>
        <a:p>
          <a:endParaRPr lang="fr-FR"/>
        </a:p>
      </dgm:t>
    </dgm:pt>
    <dgm:pt modelId="{57DEEF3D-E9B3-4402-BD6D-4CC4808D9E65}" type="pres">
      <dgm:prSet presAssocID="{EEB3AFC7-F1B8-4148-9E26-44C8DB7D659B}" presName="cycle" presStyleCnt="0">
        <dgm:presLayoutVars>
          <dgm:dir/>
          <dgm:resizeHandles val="exact"/>
        </dgm:presLayoutVars>
      </dgm:prSet>
      <dgm:spPr/>
      <dgm:t>
        <a:bodyPr/>
        <a:lstStyle/>
        <a:p>
          <a:endParaRPr lang="fr-FR"/>
        </a:p>
      </dgm:t>
    </dgm:pt>
    <dgm:pt modelId="{55869409-81C3-409B-A447-950E575BE74A}" type="pres">
      <dgm:prSet presAssocID="{D0FCD3E4-E037-4872-8FCE-E4C32D5D9C24}" presName="node" presStyleLbl="node1" presStyleIdx="0" presStyleCnt="5" custScaleX="206788" custRadScaleRad="115379" custRadScaleInc="-2446">
        <dgm:presLayoutVars>
          <dgm:bulletEnabled val="1"/>
        </dgm:presLayoutVars>
      </dgm:prSet>
      <dgm:spPr/>
      <dgm:t>
        <a:bodyPr/>
        <a:lstStyle/>
        <a:p>
          <a:endParaRPr lang="fr-FR"/>
        </a:p>
      </dgm:t>
    </dgm:pt>
    <dgm:pt modelId="{91FCC792-9EC3-4CE1-BFF5-1503BD6BB625}" type="pres">
      <dgm:prSet presAssocID="{1892C6F8-C6B5-480B-8196-744B59F1ABDC}" presName="sibTrans" presStyleLbl="sibTrans2D1" presStyleIdx="0" presStyleCnt="5"/>
      <dgm:spPr/>
      <dgm:t>
        <a:bodyPr/>
        <a:lstStyle/>
        <a:p>
          <a:endParaRPr lang="fr-FR"/>
        </a:p>
      </dgm:t>
    </dgm:pt>
    <dgm:pt modelId="{427E55EF-6AE2-4B4D-8312-0C53EFE2A9A4}" type="pres">
      <dgm:prSet presAssocID="{1892C6F8-C6B5-480B-8196-744B59F1ABDC}" presName="connectorText" presStyleLbl="sibTrans2D1" presStyleIdx="0" presStyleCnt="5"/>
      <dgm:spPr/>
      <dgm:t>
        <a:bodyPr/>
        <a:lstStyle/>
        <a:p>
          <a:endParaRPr lang="fr-FR"/>
        </a:p>
      </dgm:t>
    </dgm:pt>
    <dgm:pt modelId="{DE71A86B-3F6F-4B6E-B1C6-FB616CB1C502}" type="pres">
      <dgm:prSet presAssocID="{AB0CEDC3-A24A-4DAD-871C-3BAC7A59B277}" presName="node" presStyleLbl="node1" presStyleIdx="1" presStyleCnt="5" custScaleX="170071" custRadScaleRad="136082" custRadScaleInc="15667">
        <dgm:presLayoutVars>
          <dgm:bulletEnabled val="1"/>
        </dgm:presLayoutVars>
      </dgm:prSet>
      <dgm:spPr/>
      <dgm:t>
        <a:bodyPr/>
        <a:lstStyle/>
        <a:p>
          <a:endParaRPr lang="fr-FR"/>
        </a:p>
      </dgm:t>
    </dgm:pt>
    <dgm:pt modelId="{1220BED2-290C-418A-9DAD-964DF8258CDB}" type="pres">
      <dgm:prSet presAssocID="{CE7BED4C-B0F4-480D-9AC3-DC4971DBB413}" presName="sibTrans" presStyleLbl="sibTrans2D1" presStyleIdx="1" presStyleCnt="5"/>
      <dgm:spPr/>
      <dgm:t>
        <a:bodyPr/>
        <a:lstStyle/>
        <a:p>
          <a:endParaRPr lang="fr-FR"/>
        </a:p>
      </dgm:t>
    </dgm:pt>
    <dgm:pt modelId="{F2514194-F270-4DA1-9216-6C3C61506FDC}" type="pres">
      <dgm:prSet presAssocID="{CE7BED4C-B0F4-480D-9AC3-DC4971DBB413}" presName="connectorText" presStyleLbl="sibTrans2D1" presStyleIdx="1" presStyleCnt="5"/>
      <dgm:spPr/>
      <dgm:t>
        <a:bodyPr/>
        <a:lstStyle/>
        <a:p>
          <a:endParaRPr lang="fr-FR"/>
        </a:p>
      </dgm:t>
    </dgm:pt>
    <dgm:pt modelId="{77B4BC65-A283-4D86-A3B1-35743EBC5BFE}" type="pres">
      <dgm:prSet presAssocID="{9A35F9BB-688F-4DCD-BAAF-A05D6E463719}" presName="node" presStyleLbl="node1" presStyleIdx="2" presStyleCnt="5" custScaleX="197023" custRadScaleRad="124793" custRadScaleInc="-39712">
        <dgm:presLayoutVars>
          <dgm:bulletEnabled val="1"/>
        </dgm:presLayoutVars>
      </dgm:prSet>
      <dgm:spPr/>
      <dgm:t>
        <a:bodyPr/>
        <a:lstStyle/>
        <a:p>
          <a:endParaRPr lang="fr-FR"/>
        </a:p>
      </dgm:t>
    </dgm:pt>
    <dgm:pt modelId="{3B56EBD8-67EC-4455-9FAD-01346EC1BE4A}" type="pres">
      <dgm:prSet presAssocID="{D960A7DE-9D16-4423-87E9-864E937D42D4}" presName="sibTrans" presStyleLbl="sibTrans2D1" presStyleIdx="2" presStyleCnt="5"/>
      <dgm:spPr/>
      <dgm:t>
        <a:bodyPr/>
        <a:lstStyle/>
        <a:p>
          <a:endParaRPr lang="fr-FR"/>
        </a:p>
      </dgm:t>
    </dgm:pt>
    <dgm:pt modelId="{C9F39E13-019B-450D-BD49-F6C02B2B10AC}" type="pres">
      <dgm:prSet presAssocID="{D960A7DE-9D16-4423-87E9-864E937D42D4}" presName="connectorText" presStyleLbl="sibTrans2D1" presStyleIdx="2" presStyleCnt="5"/>
      <dgm:spPr/>
      <dgm:t>
        <a:bodyPr/>
        <a:lstStyle/>
        <a:p>
          <a:endParaRPr lang="fr-FR"/>
        </a:p>
      </dgm:t>
    </dgm:pt>
    <dgm:pt modelId="{CCD31110-68F8-4C67-941A-BDA418434502}" type="pres">
      <dgm:prSet presAssocID="{BF18A083-1E9F-4C80-85CD-7EDA524EADF4}" presName="node" presStyleLbl="node1" presStyleIdx="3" presStyleCnt="5" custScaleX="153912" custRadScaleRad="134099" custRadScaleInc="48678">
        <dgm:presLayoutVars>
          <dgm:bulletEnabled val="1"/>
        </dgm:presLayoutVars>
      </dgm:prSet>
      <dgm:spPr/>
      <dgm:t>
        <a:bodyPr/>
        <a:lstStyle/>
        <a:p>
          <a:endParaRPr lang="fr-FR"/>
        </a:p>
      </dgm:t>
    </dgm:pt>
    <dgm:pt modelId="{4837C2D6-3BA2-400E-9E2C-3705A60A3268}" type="pres">
      <dgm:prSet presAssocID="{55912891-0A22-4BEA-91DF-AB77EDDC1089}" presName="sibTrans" presStyleLbl="sibTrans2D1" presStyleIdx="3" presStyleCnt="5"/>
      <dgm:spPr/>
      <dgm:t>
        <a:bodyPr/>
        <a:lstStyle/>
        <a:p>
          <a:endParaRPr lang="fr-FR"/>
        </a:p>
      </dgm:t>
    </dgm:pt>
    <dgm:pt modelId="{6E6CDE1B-B897-42F8-AF47-48A0C7356D09}" type="pres">
      <dgm:prSet presAssocID="{55912891-0A22-4BEA-91DF-AB77EDDC1089}" presName="connectorText" presStyleLbl="sibTrans2D1" presStyleIdx="3" presStyleCnt="5"/>
      <dgm:spPr/>
      <dgm:t>
        <a:bodyPr/>
        <a:lstStyle/>
        <a:p>
          <a:endParaRPr lang="fr-FR"/>
        </a:p>
      </dgm:t>
    </dgm:pt>
    <dgm:pt modelId="{A5348247-2D09-479D-A484-3DA6A45706D8}" type="pres">
      <dgm:prSet presAssocID="{EA61447D-34F5-4A20-99A0-24D578089B70}" presName="node" presStyleLbl="node1" presStyleIdx="4" presStyleCnt="5" custScaleX="139388" custRadScaleRad="136473" custRadScaleInc="-13647">
        <dgm:presLayoutVars>
          <dgm:bulletEnabled val="1"/>
        </dgm:presLayoutVars>
      </dgm:prSet>
      <dgm:spPr/>
      <dgm:t>
        <a:bodyPr/>
        <a:lstStyle/>
        <a:p>
          <a:endParaRPr lang="fr-FR"/>
        </a:p>
      </dgm:t>
    </dgm:pt>
    <dgm:pt modelId="{67BEE2F8-ABBA-4074-A64C-B3D13437A822}" type="pres">
      <dgm:prSet presAssocID="{26DDE25C-4303-43EB-A199-428E11AD3CBA}" presName="sibTrans" presStyleLbl="sibTrans2D1" presStyleIdx="4" presStyleCnt="5"/>
      <dgm:spPr/>
      <dgm:t>
        <a:bodyPr/>
        <a:lstStyle/>
        <a:p>
          <a:endParaRPr lang="fr-FR"/>
        </a:p>
      </dgm:t>
    </dgm:pt>
    <dgm:pt modelId="{8C0E3AC6-613B-4794-B43A-3539546A9D01}" type="pres">
      <dgm:prSet presAssocID="{26DDE25C-4303-43EB-A199-428E11AD3CBA}" presName="connectorText" presStyleLbl="sibTrans2D1" presStyleIdx="4" presStyleCnt="5"/>
      <dgm:spPr/>
      <dgm:t>
        <a:bodyPr/>
        <a:lstStyle/>
        <a:p>
          <a:endParaRPr lang="fr-FR"/>
        </a:p>
      </dgm:t>
    </dgm:pt>
  </dgm:ptLst>
  <dgm:cxnLst>
    <dgm:cxn modelId="{B6014DE6-AFA6-489F-BBD4-0E7F90ABA371}" type="presOf" srcId="{EEB3AFC7-F1B8-4148-9E26-44C8DB7D659B}" destId="{57DEEF3D-E9B3-4402-BD6D-4CC4808D9E65}" srcOrd="0" destOrd="0" presId="urn:microsoft.com/office/officeart/2005/8/layout/cycle2"/>
    <dgm:cxn modelId="{4EA55280-925F-457E-95CC-CB1601E80F71}" srcId="{EEB3AFC7-F1B8-4148-9E26-44C8DB7D659B}" destId="{AB0CEDC3-A24A-4DAD-871C-3BAC7A59B277}" srcOrd="1" destOrd="0" parTransId="{DC78A865-D33B-4383-AC99-67A25603F3C2}" sibTransId="{CE7BED4C-B0F4-480D-9AC3-DC4971DBB413}"/>
    <dgm:cxn modelId="{48BF844E-6A99-4FCA-9434-FEDA998A6069}" type="presOf" srcId="{D0FCD3E4-E037-4872-8FCE-E4C32D5D9C24}" destId="{55869409-81C3-409B-A447-950E575BE74A}" srcOrd="0" destOrd="0" presId="urn:microsoft.com/office/officeart/2005/8/layout/cycle2"/>
    <dgm:cxn modelId="{2251F204-EEBF-40E1-806A-DBB6CD520040}" type="presOf" srcId="{55912891-0A22-4BEA-91DF-AB77EDDC1089}" destId="{6E6CDE1B-B897-42F8-AF47-48A0C7356D09}" srcOrd="1" destOrd="0" presId="urn:microsoft.com/office/officeart/2005/8/layout/cycle2"/>
    <dgm:cxn modelId="{0D7957B7-63CD-4137-B6D3-B325B66BE65C}" type="presOf" srcId="{CE7BED4C-B0F4-480D-9AC3-DC4971DBB413}" destId="{F2514194-F270-4DA1-9216-6C3C61506FDC}" srcOrd="1" destOrd="0" presId="urn:microsoft.com/office/officeart/2005/8/layout/cycle2"/>
    <dgm:cxn modelId="{097367A5-3F74-40B2-B260-66A644E83B43}" srcId="{EEB3AFC7-F1B8-4148-9E26-44C8DB7D659B}" destId="{BF18A083-1E9F-4C80-85CD-7EDA524EADF4}" srcOrd="3" destOrd="0" parTransId="{36822543-1F4D-4BCB-B5AC-34BBB4B22448}" sibTransId="{55912891-0A22-4BEA-91DF-AB77EDDC1089}"/>
    <dgm:cxn modelId="{33846AB5-87DB-4267-973B-4911A3DBBCA8}" srcId="{EEB3AFC7-F1B8-4148-9E26-44C8DB7D659B}" destId="{EA61447D-34F5-4A20-99A0-24D578089B70}" srcOrd="4" destOrd="0" parTransId="{4BCD981B-546B-4781-926E-DC77536B01BD}" sibTransId="{26DDE25C-4303-43EB-A199-428E11AD3CBA}"/>
    <dgm:cxn modelId="{906545CB-2DCE-4D2C-9FC6-775B79C1A493}" type="presOf" srcId="{D960A7DE-9D16-4423-87E9-864E937D42D4}" destId="{C9F39E13-019B-450D-BD49-F6C02B2B10AC}" srcOrd="1" destOrd="0" presId="urn:microsoft.com/office/officeart/2005/8/layout/cycle2"/>
    <dgm:cxn modelId="{6B8AAD62-ED98-4BE4-BBDA-A43CAE02EBDB}" type="presOf" srcId="{CE7BED4C-B0F4-480D-9AC3-DC4971DBB413}" destId="{1220BED2-290C-418A-9DAD-964DF8258CDB}" srcOrd="0" destOrd="0" presId="urn:microsoft.com/office/officeart/2005/8/layout/cycle2"/>
    <dgm:cxn modelId="{CB3CA227-79FD-4BA1-A1FE-83F55695AE93}" type="presOf" srcId="{26DDE25C-4303-43EB-A199-428E11AD3CBA}" destId="{8C0E3AC6-613B-4794-B43A-3539546A9D01}" srcOrd="1" destOrd="0" presId="urn:microsoft.com/office/officeart/2005/8/layout/cycle2"/>
    <dgm:cxn modelId="{D8062AA2-AE78-4054-B728-E31F5CAA0B5C}" type="presOf" srcId="{AB0CEDC3-A24A-4DAD-871C-3BAC7A59B277}" destId="{DE71A86B-3F6F-4B6E-B1C6-FB616CB1C502}" srcOrd="0" destOrd="0" presId="urn:microsoft.com/office/officeart/2005/8/layout/cycle2"/>
    <dgm:cxn modelId="{BEDA4770-1F1F-4679-B5DD-397FDB212BDE}" type="presOf" srcId="{26DDE25C-4303-43EB-A199-428E11AD3CBA}" destId="{67BEE2F8-ABBA-4074-A64C-B3D13437A822}" srcOrd="0" destOrd="0" presId="urn:microsoft.com/office/officeart/2005/8/layout/cycle2"/>
    <dgm:cxn modelId="{040CB7BE-1B8B-4E4C-9208-8FECA59BA3D2}" type="presOf" srcId="{D960A7DE-9D16-4423-87E9-864E937D42D4}" destId="{3B56EBD8-67EC-4455-9FAD-01346EC1BE4A}" srcOrd="0" destOrd="0" presId="urn:microsoft.com/office/officeart/2005/8/layout/cycle2"/>
    <dgm:cxn modelId="{7FFF076C-E732-4AD4-A2AA-E86BF9663912}" type="presOf" srcId="{BF18A083-1E9F-4C80-85CD-7EDA524EADF4}" destId="{CCD31110-68F8-4C67-941A-BDA418434502}" srcOrd="0" destOrd="0" presId="urn:microsoft.com/office/officeart/2005/8/layout/cycle2"/>
    <dgm:cxn modelId="{C59C9CCD-8CAB-4028-8F3D-2CD88CA610C8}" srcId="{EEB3AFC7-F1B8-4148-9E26-44C8DB7D659B}" destId="{9A35F9BB-688F-4DCD-BAAF-A05D6E463719}" srcOrd="2" destOrd="0" parTransId="{3B00B1D6-6C42-4838-A0E2-54701F8CA9DA}" sibTransId="{D960A7DE-9D16-4423-87E9-864E937D42D4}"/>
    <dgm:cxn modelId="{C429E92D-DFF0-41F3-8CF1-6B39FB324FA0}" type="presOf" srcId="{EA61447D-34F5-4A20-99A0-24D578089B70}" destId="{A5348247-2D09-479D-A484-3DA6A45706D8}" srcOrd="0" destOrd="0" presId="urn:microsoft.com/office/officeart/2005/8/layout/cycle2"/>
    <dgm:cxn modelId="{A1C5B296-B4D1-4072-BCB3-8A52F1B67524}" type="presOf" srcId="{9A35F9BB-688F-4DCD-BAAF-A05D6E463719}" destId="{77B4BC65-A283-4D86-A3B1-35743EBC5BFE}" srcOrd="0" destOrd="0" presId="urn:microsoft.com/office/officeart/2005/8/layout/cycle2"/>
    <dgm:cxn modelId="{3B986B1F-7D72-400B-90E8-F9955620A1DB}" type="presOf" srcId="{1892C6F8-C6B5-480B-8196-744B59F1ABDC}" destId="{427E55EF-6AE2-4B4D-8312-0C53EFE2A9A4}" srcOrd="1" destOrd="0" presId="urn:microsoft.com/office/officeart/2005/8/layout/cycle2"/>
    <dgm:cxn modelId="{74848B48-7B8D-4853-8923-D4AE37C30571}" type="presOf" srcId="{1892C6F8-C6B5-480B-8196-744B59F1ABDC}" destId="{91FCC792-9EC3-4CE1-BFF5-1503BD6BB625}" srcOrd="0" destOrd="0" presId="urn:microsoft.com/office/officeart/2005/8/layout/cycle2"/>
    <dgm:cxn modelId="{4C8328A0-DA6E-46AE-8987-A40DD0AE7E49}" srcId="{EEB3AFC7-F1B8-4148-9E26-44C8DB7D659B}" destId="{D0FCD3E4-E037-4872-8FCE-E4C32D5D9C24}" srcOrd="0" destOrd="0" parTransId="{5A699E3E-5531-4D7A-8B08-D77503321D03}" sibTransId="{1892C6F8-C6B5-480B-8196-744B59F1ABDC}"/>
    <dgm:cxn modelId="{C42ECA17-CC10-4F6B-90E9-43119B6A22F9}" type="presOf" srcId="{55912891-0A22-4BEA-91DF-AB77EDDC1089}" destId="{4837C2D6-3BA2-400E-9E2C-3705A60A3268}" srcOrd="0" destOrd="0" presId="urn:microsoft.com/office/officeart/2005/8/layout/cycle2"/>
    <dgm:cxn modelId="{86197E7E-73B7-473E-B11C-5CC65E2B33A6}" type="presParOf" srcId="{57DEEF3D-E9B3-4402-BD6D-4CC4808D9E65}" destId="{55869409-81C3-409B-A447-950E575BE74A}" srcOrd="0" destOrd="0" presId="urn:microsoft.com/office/officeart/2005/8/layout/cycle2"/>
    <dgm:cxn modelId="{AC6E776B-C964-4A28-8851-AB27148D0912}" type="presParOf" srcId="{57DEEF3D-E9B3-4402-BD6D-4CC4808D9E65}" destId="{91FCC792-9EC3-4CE1-BFF5-1503BD6BB625}" srcOrd="1" destOrd="0" presId="urn:microsoft.com/office/officeart/2005/8/layout/cycle2"/>
    <dgm:cxn modelId="{00862A0E-8C24-4272-8569-E5B032B1CBF4}" type="presParOf" srcId="{91FCC792-9EC3-4CE1-BFF5-1503BD6BB625}" destId="{427E55EF-6AE2-4B4D-8312-0C53EFE2A9A4}" srcOrd="0" destOrd="0" presId="urn:microsoft.com/office/officeart/2005/8/layout/cycle2"/>
    <dgm:cxn modelId="{2648F4C1-75C9-467F-B142-C005BE9041E0}" type="presParOf" srcId="{57DEEF3D-E9B3-4402-BD6D-4CC4808D9E65}" destId="{DE71A86B-3F6F-4B6E-B1C6-FB616CB1C502}" srcOrd="2" destOrd="0" presId="urn:microsoft.com/office/officeart/2005/8/layout/cycle2"/>
    <dgm:cxn modelId="{F326ACC0-C3EB-4746-AC86-050DEC3331C5}" type="presParOf" srcId="{57DEEF3D-E9B3-4402-BD6D-4CC4808D9E65}" destId="{1220BED2-290C-418A-9DAD-964DF8258CDB}" srcOrd="3" destOrd="0" presId="urn:microsoft.com/office/officeart/2005/8/layout/cycle2"/>
    <dgm:cxn modelId="{B3135980-0DF0-4B8E-912A-B122EC2E199C}" type="presParOf" srcId="{1220BED2-290C-418A-9DAD-964DF8258CDB}" destId="{F2514194-F270-4DA1-9216-6C3C61506FDC}" srcOrd="0" destOrd="0" presId="urn:microsoft.com/office/officeart/2005/8/layout/cycle2"/>
    <dgm:cxn modelId="{9439DD42-9E7F-4FDB-B4EA-FB57A1476BDB}" type="presParOf" srcId="{57DEEF3D-E9B3-4402-BD6D-4CC4808D9E65}" destId="{77B4BC65-A283-4D86-A3B1-35743EBC5BFE}" srcOrd="4" destOrd="0" presId="urn:microsoft.com/office/officeart/2005/8/layout/cycle2"/>
    <dgm:cxn modelId="{CA1A496C-6194-481F-9E47-5508B620D380}" type="presParOf" srcId="{57DEEF3D-E9B3-4402-BD6D-4CC4808D9E65}" destId="{3B56EBD8-67EC-4455-9FAD-01346EC1BE4A}" srcOrd="5" destOrd="0" presId="urn:microsoft.com/office/officeart/2005/8/layout/cycle2"/>
    <dgm:cxn modelId="{DC5DC968-762D-442E-8898-9E20B1CC7317}" type="presParOf" srcId="{3B56EBD8-67EC-4455-9FAD-01346EC1BE4A}" destId="{C9F39E13-019B-450D-BD49-F6C02B2B10AC}" srcOrd="0" destOrd="0" presId="urn:microsoft.com/office/officeart/2005/8/layout/cycle2"/>
    <dgm:cxn modelId="{7E02BF1D-36FF-4600-8871-E4DF3230BFAA}" type="presParOf" srcId="{57DEEF3D-E9B3-4402-BD6D-4CC4808D9E65}" destId="{CCD31110-68F8-4C67-941A-BDA418434502}" srcOrd="6" destOrd="0" presId="urn:microsoft.com/office/officeart/2005/8/layout/cycle2"/>
    <dgm:cxn modelId="{D82087B3-460A-4EAA-B2E5-8D39673FEB15}" type="presParOf" srcId="{57DEEF3D-E9B3-4402-BD6D-4CC4808D9E65}" destId="{4837C2D6-3BA2-400E-9E2C-3705A60A3268}" srcOrd="7" destOrd="0" presId="urn:microsoft.com/office/officeart/2005/8/layout/cycle2"/>
    <dgm:cxn modelId="{D82AB3E3-1FDA-458C-96E8-C25E79623561}" type="presParOf" srcId="{4837C2D6-3BA2-400E-9E2C-3705A60A3268}" destId="{6E6CDE1B-B897-42F8-AF47-48A0C7356D09}" srcOrd="0" destOrd="0" presId="urn:microsoft.com/office/officeart/2005/8/layout/cycle2"/>
    <dgm:cxn modelId="{ACC67164-9659-405D-B3B3-D983B23AB376}" type="presParOf" srcId="{57DEEF3D-E9B3-4402-BD6D-4CC4808D9E65}" destId="{A5348247-2D09-479D-A484-3DA6A45706D8}" srcOrd="8" destOrd="0" presId="urn:microsoft.com/office/officeart/2005/8/layout/cycle2"/>
    <dgm:cxn modelId="{111FFADF-AD8F-40A9-8364-9F210C26462F}" type="presParOf" srcId="{57DEEF3D-E9B3-4402-BD6D-4CC4808D9E65}" destId="{67BEE2F8-ABBA-4074-A64C-B3D13437A822}" srcOrd="9" destOrd="0" presId="urn:microsoft.com/office/officeart/2005/8/layout/cycle2"/>
    <dgm:cxn modelId="{3F01C6DB-6094-4834-9BBD-943C1EB652C4}" type="presParOf" srcId="{67BEE2F8-ABBA-4074-A64C-B3D13437A822}" destId="{8C0E3AC6-613B-4794-B43A-3539546A9D0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69409-81C3-409B-A447-950E575BE74A}">
      <dsp:nvSpPr>
        <dsp:cNvPr id="0" name=""/>
        <dsp:cNvSpPr/>
      </dsp:nvSpPr>
      <dsp:spPr>
        <a:xfrm>
          <a:off x="2210877" y="0"/>
          <a:ext cx="3381242" cy="163512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b="1" kern="1200" dirty="0">
              <a:solidFill>
                <a:schemeClr val="tx1"/>
              </a:solidFill>
            </a:rPr>
            <a:t>Création de contacts</a:t>
          </a:r>
        </a:p>
      </dsp:txBody>
      <dsp:txXfrm>
        <a:off x="2706048" y="239459"/>
        <a:ext cx="2390900" cy="1156207"/>
      </dsp:txXfrm>
    </dsp:sp>
    <dsp:sp modelId="{91FCC792-9EC3-4CE1-BFF5-1503BD6BB625}">
      <dsp:nvSpPr>
        <dsp:cNvPr id="0" name=""/>
        <dsp:cNvSpPr/>
      </dsp:nvSpPr>
      <dsp:spPr>
        <a:xfrm rot="1665547">
          <a:off x="5163447" y="1306177"/>
          <a:ext cx="381292"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5170029" y="1389910"/>
        <a:ext cx="266904" cy="331112"/>
      </dsp:txXfrm>
    </dsp:sp>
    <dsp:sp modelId="{DE71A86B-3F6F-4B6E-B1C6-FB616CB1C502}">
      <dsp:nvSpPr>
        <dsp:cNvPr id="0" name=""/>
        <dsp:cNvSpPr/>
      </dsp:nvSpPr>
      <dsp:spPr>
        <a:xfrm>
          <a:off x="5327526" y="1482385"/>
          <a:ext cx="2780873" cy="16351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a:solidFill>
                <a:schemeClr val="tx1"/>
              </a:solidFill>
            </a:rPr>
            <a:t>Invitation</a:t>
          </a:r>
        </a:p>
      </dsp:txBody>
      <dsp:txXfrm>
        <a:off x="5734775" y="1721843"/>
        <a:ext cx="1966375" cy="1156208"/>
      </dsp:txXfrm>
    </dsp:sp>
    <dsp:sp modelId="{1220BED2-290C-418A-9DAD-964DF8258CDB}">
      <dsp:nvSpPr>
        <dsp:cNvPr id="0" name=""/>
        <dsp:cNvSpPr/>
      </dsp:nvSpPr>
      <dsp:spPr>
        <a:xfrm rot="6524103">
          <a:off x="6149035" y="3149981"/>
          <a:ext cx="374086"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6223171" y="3207212"/>
        <a:ext cx="261860" cy="331112"/>
      </dsp:txXfrm>
    </dsp:sp>
    <dsp:sp modelId="{77B4BC65-A283-4D86-A3B1-35743EBC5BFE}">
      <dsp:nvSpPr>
        <dsp:cNvPr id="0" name=""/>
        <dsp:cNvSpPr/>
      </dsp:nvSpPr>
      <dsp:spPr>
        <a:xfrm>
          <a:off x="4335271" y="3758297"/>
          <a:ext cx="3221572" cy="16351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a:solidFill>
                <a:schemeClr val="tx1"/>
              </a:solidFill>
            </a:rPr>
            <a:t>Présentation</a:t>
          </a:r>
        </a:p>
      </dsp:txBody>
      <dsp:txXfrm>
        <a:off x="4807059" y="3997755"/>
        <a:ext cx="2277996" cy="1156208"/>
      </dsp:txXfrm>
    </dsp:sp>
    <dsp:sp modelId="{3B56EBD8-67EC-4455-9FAD-01346EC1BE4A}">
      <dsp:nvSpPr>
        <dsp:cNvPr id="0" name=""/>
        <dsp:cNvSpPr/>
      </dsp:nvSpPr>
      <dsp:spPr>
        <a:xfrm rot="10800002">
          <a:off x="3290531" y="4299931"/>
          <a:ext cx="738282"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3456087" y="4410302"/>
        <a:ext cx="572726" cy="331112"/>
      </dsp:txXfrm>
    </dsp:sp>
    <dsp:sp modelId="{CCD31110-68F8-4C67-941A-BDA418434502}">
      <dsp:nvSpPr>
        <dsp:cNvPr id="0" name=""/>
        <dsp:cNvSpPr/>
      </dsp:nvSpPr>
      <dsp:spPr>
        <a:xfrm>
          <a:off x="425631" y="3758295"/>
          <a:ext cx="2516653" cy="163512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a:solidFill>
                <a:schemeClr val="tx1"/>
              </a:solidFill>
            </a:rPr>
            <a:t>Suivi</a:t>
          </a:r>
        </a:p>
      </dsp:txBody>
      <dsp:txXfrm>
        <a:off x="794186" y="3997754"/>
        <a:ext cx="1779543" cy="1156207"/>
      </dsp:txXfrm>
    </dsp:sp>
    <dsp:sp modelId="{4837C2D6-3BA2-400E-9E2C-3705A60A3268}">
      <dsp:nvSpPr>
        <dsp:cNvPr id="0" name=""/>
        <dsp:cNvSpPr/>
      </dsp:nvSpPr>
      <dsp:spPr>
        <a:xfrm rot="15433009">
          <a:off x="1234266" y="3152955"/>
          <a:ext cx="378920"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1303680" y="3318755"/>
        <a:ext cx="265244" cy="331112"/>
      </dsp:txXfrm>
    </dsp:sp>
    <dsp:sp modelId="{A5348247-2D09-479D-A484-3DA6A45706D8}">
      <dsp:nvSpPr>
        <dsp:cNvPr id="0" name=""/>
        <dsp:cNvSpPr/>
      </dsp:nvSpPr>
      <dsp:spPr>
        <a:xfrm>
          <a:off x="19590" y="1445308"/>
          <a:ext cx="2279168" cy="16351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a:solidFill>
                <a:schemeClr val="tx1"/>
              </a:solidFill>
            </a:rPr>
            <a:t>Travail</a:t>
          </a:r>
          <a:r>
            <a:rPr lang="fr-FR" sz="2800" kern="1200" dirty="0">
              <a:solidFill>
                <a:schemeClr val="tx1"/>
              </a:solidFill>
            </a:rPr>
            <a:t> </a:t>
          </a:r>
          <a:r>
            <a:rPr lang="fr-FR" sz="2800" b="1" kern="1200" dirty="0">
              <a:solidFill>
                <a:schemeClr val="tx1"/>
              </a:solidFill>
            </a:rPr>
            <a:t>en</a:t>
          </a:r>
          <a:r>
            <a:rPr lang="fr-FR" sz="2800" kern="1200" dirty="0">
              <a:solidFill>
                <a:schemeClr val="tx1"/>
              </a:solidFill>
            </a:rPr>
            <a:t> </a:t>
          </a:r>
          <a:r>
            <a:rPr lang="fr-FR" sz="2800" b="1" kern="1200" dirty="0">
              <a:solidFill>
                <a:schemeClr val="tx1"/>
              </a:solidFill>
            </a:rPr>
            <a:t>équipe</a:t>
          </a:r>
        </a:p>
      </dsp:txBody>
      <dsp:txXfrm>
        <a:off x="353366" y="1684766"/>
        <a:ext cx="1611616" cy="1156208"/>
      </dsp:txXfrm>
    </dsp:sp>
    <dsp:sp modelId="{67BEE2F8-ABBA-4074-A64C-B3D13437A822}">
      <dsp:nvSpPr>
        <dsp:cNvPr id="0" name=""/>
        <dsp:cNvSpPr/>
      </dsp:nvSpPr>
      <dsp:spPr>
        <a:xfrm rot="19932545">
          <a:off x="2203850" y="1328858"/>
          <a:ext cx="407946"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2210908" y="1467760"/>
        <a:ext cx="285562"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1E1EB-4E6C-4C02-BDD4-E48229937469}" type="datetimeFigureOut">
              <a:rPr lang="fr-FR" smtClean="0"/>
              <a:pPr/>
              <a:t>22/04/2019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64BB9-1D25-4596-B358-F154EEEEEE8D}" type="slidenum">
              <a:rPr lang="fr-FR" smtClean="0"/>
              <a:pPr/>
              <a:t>‹N°›</a:t>
            </a:fld>
            <a:endParaRPr lang="fr-FR"/>
          </a:p>
        </p:txBody>
      </p:sp>
    </p:spTree>
    <p:extLst>
      <p:ext uri="{BB962C8B-B14F-4D97-AF65-F5344CB8AC3E}">
        <p14:creationId xmlns:p14="http://schemas.microsoft.com/office/powerpoint/2010/main" val="205458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Récupérer un numéro de téléphone avec l’attitude adéquate. Se positionner. Oublier l’enthousiasme: on est le décideur, l’autre doit se vendre.</a:t>
            </a:r>
          </a:p>
        </p:txBody>
      </p:sp>
      <p:sp>
        <p:nvSpPr>
          <p:cNvPr id="4" name="Espace réservé du numéro de diapositive 3"/>
          <p:cNvSpPr>
            <a:spLocks noGrp="1"/>
          </p:cNvSpPr>
          <p:nvPr>
            <p:ph type="sldNum" sz="quarter" idx="10"/>
          </p:nvPr>
        </p:nvSpPr>
        <p:spPr/>
        <p:txBody>
          <a:bodyPr/>
          <a:lstStyle/>
          <a:p>
            <a:fld id="{E3864BB9-1D25-4596-B358-F154EEEEEE8D}" type="slidenum">
              <a:rPr lang="fr-FR" smtClean="0"/>
              <a:pPr/>
              <a:t>16</a:t>
            </a:fld>
            <a:endParaRPr lang="fr-FR"/>
          </a:p>
        </p:txBody>
      </p:sp>
    </p:spTree>
    <p:extLst>
      <p:ext uri="{BB962C8B-B14F-4D97-AF65-F5344CB8AC3E}">
        <p14:creationId xmlns:p14="http://schemas.microsoft.com/office/powerpoint/2010/main" val="1638918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48A87A34-81AB-432B-8DAE-1953F412C126}" type="datetimeFigureOut">
              <a:rPr lang="en-US" smtClean="0"/>
              <a:pPr/>
              <a:t>4/22/2019</a:t>
            </a:fld>
            <a:endParaRPr lang="en-US" dirty="0"/>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6D22F896-40B5-4ADD-8801-0D06FADFA095}"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8A87A34-81AB-432B-8DAE-1953F412C126}" type="datetimeFigureOut">
              <a:rPr lang="en-US" smtClean="0"/>
              <a:pPr/>
              <a:t>4/22/2019</a:t>
            </a:fld>
            <a:endParaRPr lang="en-US" dirty="0"/>
          </a:p>
        </p:txBody>
      </p:sp>
      <p:sp>
        <p:nvSpPr>
          <p:cNvPr id="5" name="Espace réservé du pied de page 4"/>
          <p:cNvSpPr>
            <a:spLocks noGrp="1"/>
          </p:cNvSpPr>
          <p:nvPr>
            <p:ph type="ftr" sz="quarter" idx="11"/>
          </p:nvPr>
        </p:nvSpPr>
        <p:spPr/>
        <p:txBody>
          <a:bodyPr/>
          <a:lstStyle>
            <a:extLst/>
          </a:lstStyle>
          <a:p>
            <a:endParaRPr lang="en-US" dirty="0"/>
          </a:p>
        </p:txBody>
      </p:sp>
      <p:sp>
        <p:nvSpPr>
          <p:cNvPr id="6" name="Espace réservé du numéro de diapositive 5"/>
          <p:cNvSpPr>
            <a:spLocks noGrp="1"/>
          </p:cNvSpPr>
          <p:nvPr>
            <p:ph type="sldNum" sz="quarter" idx="12"/>
          </p:nvPr>
        </p:nvSpPr>
        <p:spPr/>
        <p:txBody>
          <a:bodyPr/>
          <a:lstStyle>
            <a:extLst/>
          </a:lstStyle>
          <a:p>
            <a:fld id="{6D22F896-40B5-4ADD-8801-0D06FADFA09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8A87A34-81AB-432B-8DAE-1953F412C126}" type="datetimeFigureOut">
              <a:rPr lang="en-US" smtClean="0"/>
              <a:pPr/>
              <a:t>4/22/2019</a:t>
            </a:fld>
            <a:endParaRPr lang="en-US" dirty="0"/>
          </a:p>
        </p:txBody>
      </p:sp>
      <p:sp>
        <p:nvSpPr>
          <p:cNvPr id="5" name="Espace réservé du pied de page 4"/>
          <p:cNvSpPr>
            <a:spLocks noGrp="1"/>
          </p:cNvSpPr>
          <p:nvPr>
            <p:ph type="ftr" sz="quarter" idx="11"/>
          </p:nvPr>
        </p:nvSpPr>
        <p:spPr/>
        <p:txBody>
          <a:bodyPr/>
          <a:lstStyle>
            <a:extLst/>
          </a:lstStyle>
          <a:p>
            <a:endParaRPr lang="en-US" dirty="0"/>
          </a:p>
        </p:txBody>
      </p:sp>
      <p:sp>
        <p:nvSpPr>
          <p:cNvPr id="6" name="Espace réservé du numéro de diapositive 5"/>
          <p:cNvSpPr>
            <a:spLocks noGrp="1"/>
          </p:cNvSpPr>
          <p:nvPr>
            <p:ph type="sldNum" sz="quarter" idx="12"/>
          </p:nvPr>
        </p:nvSpPr>
        <p:spPr/>
        <p:txBody>
          <a:bodyPr/>
          <a:lstStyle>
            <a:extLst/>
          </a:lstStyle>
          <a:p>
            <a:fld id="{6D22F896-40B5-4ADD-8801-0D06FADFA09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8A87A34-81AB-432B-8DAE-1953F412C126}" type="datetimeFigureOut">
              <a:rPr lang="en-US" smtClean="0"/>
              <a:pPr/>
              <a:t>4/22/2019</a:t>
            </a:fld>
            <a:endParaRPr lang="en-US" dirty="0"/>
          </a:p>
        </p:txBody>
      </p:sp>
      <p:sp>
        <p:nvSpPr>
          <p:cNvPr id="5" name="Espace réservé du pied de page 4"/>
          <p:cNvSpPr>
            <a:spLocks noGrp="1"/>
          </p:cNvSpPr>
          <p:nvPr>
            <p:ph type="ftr" sz="quarter" idx="11"/>
          </p:nvPr>
        </p:nvSpPr>
        <p:spPr/>
        <p:txBody>
          <a:bodyPr/>
          <a:lstStyle>
            <a:extLst/>
          </a:lstStyle>
          <a:p>
            <a:endParaRPr lang="en-US" dirty="0"/>
          </a:p>
        </p:txBody>
      </p:sp>
      <p:sp>
        <p:nvSpPr>
          <p:cNvPr id="6" name="Espace réservé du numéro de diapositive 5"/>
          <p:cNvSpPr>
            <a:spLocks noGrp="1"/>
          </p:cNvSpPr>
          <p:nvPr>
            <p:ph type="sldNum" sz="quarter" idx="12"/>
          </p:nvPr>
        </p:nvSpPr>
        <p:spPr/>
        <p:txBody>
          <a:bodyPr/>
          <a:lstStyle>
            <a:extLst/>
          </a:lstStyle>
          <a:p>
            <a:fld id="{6D22F896-40B5-4ADD-8801-0D06FADFA095}" type="slidenum">
              <a:rPr lang="en-US" smtClean="0"/>
              <a:pPr/>
              <a:t>‹N°›</a:t>
            </a:fld>
            <a:endParaRPr lang="en-US" dirty="0"/>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48A87A34-81AB-432B-8DAE-1953F412C126}" type="datetimeFigureOut">
              <a:rPr lang="en-US" smtClean="0"/>
              <a:pPr/>
              <a:t>4/22/2019</a:t>
            </a:fld>
            <a:endParaRPr lang="en-US" dirty="0"/>
          </a:p>
        </p:txBody>
      </p:sp>
      <p:sp>
        <p:nvSpPr>
          <p:cNvPr id="5" name="Espace réservé du pied de page 4"/>
          <p:cNvSpPr>
            <a:spLocks noGrp="1"/>
          </p:cNvSpPr>
          <p:nvPr>
            <p:ph type="ftr" sz="quarter" idx="11"/>
          </p:nvPr>
        </p:nvSpPr>
        <p:spPr/>
        <p:txBody>
          <a:bodyPr/>
          <a:lstStyle>
            <a:extLst/>
          </a:lstStyle>
          <a:p>
            <a:endParaRPr lang="en-US" dirty="0"/>
          </a:p>
        </p:txBody>
      </p:sp>
      <p:sp>
        <p:nvSpPr>
          <p:cNvPr id="6" name="Espace réservé du numéro de diapositive 5"/>
          <p:cNvSpPr>
            <a:spLocks noGrp="1"/>
          </p:cNvSpPr>
          <p:nvPr>
            <p:ph type="sldNum" sz="quarter" idx="12"/>
          </p:nvPr>
        </p:nvSpPr>
        <p:spPr/>
        <p:txBody>
          <a:bodyPr/>
          <a:lstStyle>
            <a:extLst/>
          </a:lstStyle>
          <a:p>
            <a:fld id="{6D22F896-40B5-4ADD-8801-0D06FADFA095}" type="slidenum">
              <a:rPr lang="en-US" smtClean="0"/>
              <a:pPr/>
              <a:t>‹N°›</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48A87A34-81AB-432B-8DAE-1953F412C126}" type="datetimeFigureOut">
              <a:rPr lang="en-US" smtClean="0"/>
              <a:pPr/>
              <a:t>4/22/2019</a:t>
            </a:fld>
            <a:endParaRPr lang="en-US" dirty="0"/>
          </a:p>
        </p:txBody>
      </p:sp>
      <p:sp>
        <p:nvSpPr>
          <p:cNvPr id="6" name="Espace réservé du pied de page 5"/>
          <p:cNvSpPr>
            <a:spLocks noGrp="1"/>
          </p:cNvSpPr>
          <p:nvPr>
            <p:ph type="ftr" sz="quarter" idx="11"/>
          </p:nvPr>
        </p:nvSpPr>
        <p:spPr/>
        <p:txBody>
          <a:bodyPr/>
          <a:lstStyle>
            <a:extLst/>
          </a:lstStyle>
          <a:p>
            <a:endParaRPr lang="en-US" dirty="0"/>
          </a:p>
        </p:txBody>
      </p:sp>
      <p:sp>
        <p:nvSpPr>
          <p:cNvPr id="7" name="Espace réservé du numéro de diapositive 6"/>
          <p:cNvSpPr>
            <a:spLocks noGrp="1"/>
          </p:cNvSpPr>
          <p:nvPr>
            <p:ph type="sldNum" sz="quarter" idx="12"/>
          </p:nvPr>
        </p:nvSpPr>
        <p:spPr/>
        <p:txBody>
          <a:bodyPr/>
          <a:lstStyle>
            <a:extLst/>
          </a:lstStyle>
          <a:p>
            <a:fld id="{6D22F896-40B5-4ADD-8801-0D06FADFA095}" type="slidenum">
              <a:rPr lang="en-US" smtClean="0"/>
              <a:pPr/>
              <a:t>‹N°›</a:t>
            </a:fld>
            <a:endParaRPr lang="en-US" dirty="0"/>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48A87A34-81AB-432B-8DAE-1953F412C126}" type="datetimeFigureOut">
              <a:rPr lang="en-US" smtClean="0"/>
              <a:pPr/>
              <a:t>4/22/2019</a:t>
            </a:fld>
            <a:endParaRPr lang="en-US" dirty="0"/>
          </a:p>
        </p:txBody>
      </p:sp>
      <p:sp>
        <p:nvSpPr>
          <p:cNvPr id="8" name="Espace réservé du pied de page 7"/>
          <p:cNvSpPr>
            <a:spLocks noGrp="1"/>
          </p:cNvSpPr>
          <p:nvPr>
            <p:ph type="ftr" sz="quarter" idx="11"/>
          </p:nvPr>
        </p:nvSpPr>
        <p:spPr/>
        <p:txBody>
          <a:bodyPr/>
          <a:lstStyle>
            <a:extLst/>
          </a:lstStyle>
          <a:p>
            <a:endParaRPr lang="en-US" dirty="0"/>
          </a:p>
        </p:txBody>
      </p:sp>
      <p:sp>
        <p:nvSpPr>
          <p:cNvPr id="9" name="Espace réservé du numéro de diapositive 8"/>
          <p:cNvSpPr>
            <a:spLocks noGrp="1"/>
          </p:cNvSpPr>
          <p:nvPr>
            <p:ph type="sldNum" sz="quarter" idx="12"/>
          </p:nvPr>
        </p:nvSpPr>
        <p:spPr/>
        <p:txBody>
          <a:bodyPr/>
          <a:lstStyle>
            <a:extLst/>
          </a:lstStyle>
          <a:p>
            <a:fld id="{6D22F896-40B5-4ADD-8801-0D06FADFA09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48A87A34-81AB-432B-8DAE-1953F412C126}" type="datetimeFigureOut">
              <a:rPr lang="en-US" smtClean="0"/>
              <a:pPr/>
              <a:t>4/22/2019</a:t>
            </a:fld>
            <a:endParaRPr lang="en-US" dirty="0"/>
          </a:p>
        </p:txBody>
      </p:sp>
      <p:sp>
        <p:nvSpPr>
          <p:cNvPr id="4" name="Espace réservé du pied de page 3"/>
          <p:cNvSpPr>
            <a:spLocks noGrp="1"/>
          </p:cNvSpPr>
          <p:nvPr>
            <p:ph type="ftr" sz="quarter" idx="11"/>
          </p:nvPr>
        </p:nvSpPr>
        <p:spPr/>
        <p:txBody>
          <a:bodyPr/>
          <a:lstStyle>
            <a:extLst/>
          </a:lstStyle>
          <a:p>
            <a:endParaRPr lang="en-US" dirty="0"/>
          </a:p>
        </p:txBody>
      </p:sp>
      <p:sp>
        <p:nvSpPr>
          <p:cNvPr id="5" name="Espace réservé du numéro de diapositive 4"/>
          <p:cNvSpPr>
            <a:spLocks noGrp="1"/>
          </p:cNvSpPr>
          <p:nvPr>
            <p:ph type="sldNum" sz="quarter" idx="12"/>
          </p:nvPr>
        </p:nvSpPr>
        <p:spPr/>
        <p:txBody>
          <a:bodyPr/>
          <a:lstStyle>
            <a:extLst/>
          </a:lstStyle>
          <a:p>
            <a:fld id="{6D22F896-40B5-4ADD-8801-0D06FADFA095}" type="slidenum">
              <a:rPr lang="en-US" smtClean="0"/>
              <a:pPr/>
              <a:t>‹N°›</a:t>
            </a:fld>
            <a:endParaRPr lang="en-US" dirty="0"/>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48A87A34-81AB-432B-8DAE-1953F412C126}" type="datetimeFigureOut">
              <a:rPr lang="en-US" smtClean="0"/>
              <a:pPr/>
              <a:t>4/22/2019</a:t>
            </a:fld>
            <a:endParaRPr lang="en-US" dirty="0"/>
          </a:p>
        </p:txBody>
      </p:sp>
      <p:sp>
        <p:nvSpPr>
          <p:cNvPr id="3" name="Espace réservé du pied de page 2"/>
          <p:cNvSpPr>
            <a:spLocks noGrp="1"/>
          </p:cNvSpPr>
          <p:nvPr>
            <p:ph type="ftr" sz="quarter" idx="11"/>
          </p:nvPr>
        </p:nvSpPr>
        <p:spPr/>
        <p:txBody>
          <a:bodyPr/>
          <a:lstStyle>
            <a:extLst/>
          </a:lstStyle>
          <a:p>
            <a:endParaRPr lang="en-US" dirty="0"/>
          </a:p>
        </p:txBody>
      </p:sp>
      <p:sp>
        <p:nvSpPr>
          <p:cNvPr id="4" name="Espace réservé du numéro de diapositive 3"/>
          <p:cNvSpPr>
            <a:spLocks noGrp="1"/>
          </p:cNvSpPr>
          <p:nvPr>
            <p:ph type="sldNum" sz="quarter" idx="12"/>
          </p:nvPr>
        </p:nvSpPr>
        <p:spPr/>
        <p:txBody>
          <a:bodyPr/>
          <a:lstStyle>
            <a:extLst/>
          </a:lstStyle>
          <a:p>
            <a:fld id="{6D22F896-40B5-4ADD-8801-0D06FADFA09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48A87A34-81AB-432B-8DAE-1953F412C126}" type="datetimeFigureOut">
              <a:rPr lang="en-US" smtClean="0"/>
              <a:pPr/>
              <a:t>4/22/2019</a:t>
            </a:fld>
            <a:endParaRPr lang="en-US" dirty="0"/>
          </a:p>
        </p:txBody>
      </p:sp>
      <p:sp>
        <p:nvSpPr>
          <p:cNvPr id="6" name="Espace réservé du pied de page 5"/>
          <p:cNvSpPr>
            <a:spLocks noGrp="1"/>
          </p:cNvSpPr>
          <p:nvPr>
            <p:ph type="ftr" sz="quarter" idx="11"/>
          </p:nvPr>
        </p:nvSpPr>
        <p:spPr/>
        <p:txBody>
          <a:bodyPr/>
          <a:lstStyle>
            <a:extLst/>
          </a:lstStyle>
          <a:p>
            <a:endParaRPr lang="en-US" dirty="0"/>
          </a:p>
        </p:txBody>
      </p:sp>
      <p:sp>
        <p:nvSpPr>
          <p:cNvPr id="7" name="Espace réservé du numéro de diapositive 6"/>
          <p:cNvSpPr>
            <a:spLocks noGrp="1"/>
          </p:cNvSpPr>
          <p:nvPr>
            <p:ph type="sldNum" sz="quarter" idx="12"/>
          </p:nvPr>
        </p:nvSpPr>
        <p:spPr/>
        <p:txBody>
          <a:bodyPr/>
          <a:lstStyle>
            <a:extLst/>
          </a:lstStyle>
          <a:p>
            <a:fld id="{6D22F896-40B5-4ADD-8801-0D06FADFA09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48A87A34-81AB-432B-8DAE-1953F412C126}" type="datetimeFigureOut">
              <a:rPr lang="en-US" smtClean="0"/>
              <a:pPr/>
              <a:t>4/22/2019</a:t>
            </a:fld>
            <a:endParaRPr lang="en-US" dirty="0"/>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6D22F896-40B5-4ADD-8801-0D06FADFA095}" type="slidenum">
              <a:rPr lang="en-US" smtClean="0"/>
              <a:pPr/>
              <a:t>‹N°›</a:t>
            </a:fld>
            <a:endParaRPr lang="en-US" dirty="0"/>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8A87A34-81AB-432B-8DAE-1953F412C126}" type="datetimeFigureOut">
              <a:rPr lang="en-US" smtClean="0"/>
              <a:pPr/>
              <a:t>4/22/2019</a:t>
            </a:fld>
            <a:endParaRPr lang="en-US" dirty="0"/>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6D22F896-40B5-4ADD-8801-0D06FADFA09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DEE62F-761A-4875-8E0B-8F6B756C663C}"/>
              </a:ext>
            </a:extLst>
          </p:cNvPr>
          <p:cNvSpPr>
            <a:spLocks noGrp="1"/>
          </p:cNvSpPr>
          <p:nvPr>
            <p:ph type="ctrTitle"/>
          </p:nvPr>
        </p:nvSpPr>
        <p:spPr>
          <a:xfrm>
            <a:off x="166256" y="2637910"/>
            <a:ext cx="11751276" cy="1747685"/>
          </a:xfrm>
        </p:spPr>
        <p:txBody>
          <a:bodyPr>
            <a:normAutofit/>
          </a:bodyPr>
          <a:lstStyle/>
          <a:p>
            <a:pPr algn="ctr"/>
            <a:r>
              <a:rPr lang="fr-FR" sz="6600" dirty="0"/>
              <a:t>Le cycle du recrutement</a:t>
            </a:r>
          </a:p>
        </p:txBody>
      </p:sp>
      <p:pic>
        <p:nvPicPr>
          <p:cNvPr id="4" name="Image 3" descr="BeForever_Logo.png"/>
          <p:cNvPicPr>
            <a:picLocks noChangeAspect="1"/>
          </p:cNvPicPr>
          <p:nvPr/>
        </p:nvPicPr>
        <p:blipFill>
          <a:blip r:embed="rId2"/>
          <a:stretch>
            <a:fillRect/>
          </a:stretch>
        </p:blipFill>
        <p:spPr>
          <a:xfrm>
            <a:off x="99752" y="5525822"/>
            <a:ext cx="1118321" cy="1223376"/>
          </a:xfrm>
          <a:prstGeom prst="rect">
            <a:avLst/>
          </a:prstGeom>
        </p:spPr>
      </p:pic>
      <p:pic>
        <p:nvPicPr>
          <p:cNvPr id="5" name="Image 4" descr="recrutement-entreprises-678x381.jpg"/>
          <p:cNvPicPr>
            <a:picLocks noChangeAspect="1"/>
          </p:cNvPicPr>
          <p:nvPr/>
        </p:nvPicPr>
        <p:blipFill>
          <a:blip r:embed="rId3"/>
          <a:stretch>
            <a:fillRect/>
          </a:stretch>
        </p:blipFill>
        <p:spPr>
          <a:xfrm>
            <a:off x="169978" y="183096"/>
            <a:ext cx="4911869" cy="2760210"/>
          </a:xfrm>
          <a:prstGeom prst="rect">
            <a:avLst/>
          </a:prstGeom>
        </p:spPr>
      </p:pic>
    </p:spTree>
    <p:extLst>
      <p:ext uri="{BB962C8B-B14F-4D97-AF65-F5344CB8AC3E}">
        <p14:creationId xmlns:p14="http://schemas.microsoft.com/office/powerpoint/2010/main" val="282295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16EF063-EB4A-439B-B04C-2BD9CC84B7B5}"/>
              </a:ext>
            </a:extLst>
          </p:cNvPr>
          <p:cNvSpPr>
            <a:spLocks noGrp="1"/>
          </p:cNvSpPr>
          <p:nvPr>
            <p:ph idx="1"/>
          </p:nvPr>
        </p:nvSpPr>
        <p:spPr>
          <a:xfrm>
            <a:off x="592975" y="1673639"/>
            <a:ext cx="10972800" cy="4339244"/>
          </a:xfrm>
        </p:spPr>
        <p:txBody>
          <a:bodyPr>
            <a:normAutofit fontScale="92500" lnSpcReduction="10000"/>
          </a:bodyPr>
          <a:lstStyle/>
          <a:p>
            <a:pPr algn="just"/>
            <a:r>
              <a:rPr lang="fr-FR" dirty="0"/>
              <a:t>Règle d’or </a:t>
            </a:r>
            <a:r>
              <a:rPr lang="fr-FR" dirty="0" smtClean="0"/>
              <a:t>: l’invitation </a:t>
            </a:r>
            <a:r>
              <a:rPr lang="fr-FR" dirty="0"/>
              <a:t>n’est </a:t>
            </a:r>
            <a:r>
              <a:rPr lang="fr-FR" b="1" dirty="0">
                <a:solidFill>
                  <a:srgbClr val="FF0000"/>
                </a:solidFill>
              </a:rPr>
              <a:t>pas une présentation</a:t>
            </a:r>
            <a:r>
              <a:rPr lang="fr-FR" dirty="0"/>
              <a:t>, mais la prise de rdv avec des </a:t>
            </a:r>
            <a:r>
              <a:rPr lang="fr-FR" dirty="0" smtClean="0"/>
              <a:t>perspectives</a:t>
            </a:r>
          </a:p>
          <a:p>
            <a:pPr algn="just"/>
            <a:endParaRPr lang="fr-FR" dirty="0"/>
          </a:p>
          <a:p>
            <a:pPr algn="just"/>
            <a:r>
              <a:rPr lang="fr-FR" dirty="0"/>
              <a:t>On cherche des personnes qui nous </a:t>
            </a:r>
            <a:r>
              <a:rPr lang="fr-FR" dirty="0" smtClean="0"/>
              <a:t>cherchent</a:t>
            </a:r>
          </a:p>
          <a:p>
            <a:pPr algn="just"/>
            <a:endParaRPr lang="fr-FR" dirty="0"/>
          </a:p>
          <a:p>
            <a:pPr algn="just"/>
            <a:r>
              <a:rPr lang="fr-FR" dirty="0" smtClean="0"/>
              <a:t>Ce </a:t>
            </a:r>
            <a:r>
              <a:rPr lang="fr-FR" dirty="0"/>
              <a:t>n’est pas ce que vous </a:t>
            </a:r>
            <a:r>
              <a:rPr lang="fr-FR" dirty="0" smtClean="0"/>
              <a:t>dites, </a:t>
            </a:r>
            <a:r>
              <a:rPr lang="fr-FR" dirty="0"/>
              <a:t>mais COMMENT vous le </a:t>
            </a:r>
            <a:r>
              <a:rPr lang="fr-FR" dirty="0" smtClean="0"/>
              <a:t>dites</a:t>
            </a:r>
          </a:p>
          <a:p>
            <a:pPr algn="just"/>
            <a:endParaRPr lang="fr-FR" dirty="0" smtClean="0"/>
          </a:p>
          <a:p>
            <a:pPr algn="just"/>
            <a:r>
              <a:rPr lang="fr-FR" dirty="0" smtClean="0"/>
              <a:t>3 AVANTAGES</a:t>
            </a:r>
          </a:p>
          <a:p>
            <a:pPr lvl="1" algn="just"/>
            <a:r>
              <a:rPr lang="fr-FR" dirty="0" smtClean="0"/>
              <a:t>Vos prospects se qualifient eux-mêmes</a:t>
            </a:r>
          </a:p>
          <a:p>
            <a:pPr lvl="1" algn="just"/>
            <a:r>
              <a:rPr lang="fr-FR" dirty="0" smtClean="0"/>
              <a:t>Vous contrôlez la situation</a:t>
            </a:r>
          </a:p>
          <a:p>
            <a:pPr lvl="1" algn="just"/>
            <a:r>
              <a:rPr lang="fr-FR" dirty="0" smtClean="0"/>
              <a:t>Vous gérez mieux le rejet, vous n’êtes pas impliqué</a:t>
            </a:r>
            <a:endParaRPr lang="fr-FR" dirty="0"/>
          </a:p>
          <a:p>
            <a:endParaRPr lang="fr-FR" dirty="0"/>
          </a:p>
          <a:p>
            <a:endParaRPr lang="fr-FR" dirty="0"/>
          </a:p>
          <a:p>
            <a:endParaRPr lang="fr-FR" dirty="0"/>
          </a:p>
          <a:p>
            <a:endParaRPr lang="fr-FR" dirty="0"/>
          </a:p>
          <a:p>
            <a:endParaRPr lang="fr-FR" dirty="0"/>
          </a:p>
          <a:p>
            <a:endParaRPr lang="fr-FR" dirty="0"/>
          </a:p>
        </p:txBody>
      </p:sp>
      <p:sp>
        <p:nvSpPr>
          <p:cNvPr id="2" name="Titre 1">
            <a:extLst>
              <a:ext uri="{FF2B5EF4-FFF2-40B4-BE49-F238E27FC236}">
                <a16:creationId xmlns:a16="http://schemas.microsoft.com/office/drawing/2014/main" xmlns="" id="{C1CC2DC0-1683-4211-A217-C5C2D578EAF5}"/>
              </a:ext>
            </a:extLst>
          </p:cNvPr>
          <p:cNvSpPr>
            <a:spLocks noGrp="1"/>
          </p:cNvSpPr>
          <p:nvPr>
            <p:ph type="title"/>
          </p:nvPr>
        </p:nvSpPr>
        <p:spPr/>
        <p:txBody>
          <a:bodyPr/>
          <a:lstStyle/>
          <a:p>
            <a:pPr algn="ctr"/>
            <a:r>
              <a:rPr lang="fr-FR" dirty="0" smtClean="0"/>
              <a:t>L’invitation</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5" name="Image 4" descr="microfoni.png"/>
          <p:cNvPicPr>
            <a:picLocks noChangeAspect="1"/>
          </p:cNvPicPr>
          <p:nvPr/>
        </p:nvPicPr>
        <p:blipFill>
          <a:blip r:embed="rId3"/>
          <a:stretch>
            <a:fillRect/>
          </a:stretch>
        </p:blipFill>
        <p:spPr>
          <a:xfrm>
            <a:off x="8528858" y="4965374"/>
            <a:ext cx="3663142" cy="1892625"/>
          </a:xfrm>
          <a:prstGeom prst="rect">
            <a:avLst/>
          </a:prstGeom>
        </p:spPr>
      </p:pic>
    </p:spTree>
    <p:extLst>
      <p:ext uri="{BB962C8B-B14F-4D97-AF65-F5344CB8AC3E}">
        <p14:creationId xmlns:p14="http://schemas.microsoft.com/office/powerpoint/2010/main" val="392226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C5D4BF2-86B7-41CD-AF12-EAC0FED4D588}"/>
              </a:ext>
            </a:extLst>
          </p:cNvPr>
          <p:cNvSpPr>
            <a:spLocks noGrp="1"/>
          </p:cNvSpPr>
          <p:nvPr>
            <p:ph idx="1"/>
          </p:nvPr>
        </p:nvSpPr>
        <p:spPr>
          <a:xfrm>
            <a:off x="615142" y="2161309"/>
            <a:ext cx="11161222" cy="3873731"/>
          </a:xfrm>
        </p:spPr>
        <p:txBody>
          <a:bodyPr>
            <a:noAutofit/>
          </a:bodyPr>
          <a:lstStyle/>
          <a:p>
            <a:pPr algn="just"/>
            <a:r>
              <a:rPr lang="fr-FR" sz="2400" b="1" dirty="0" smtClean="0">
                <a:solidFill>
                  <a:srgbClr val="FF0000"/>
                </a:solidFill>
              </a:rPr>
              <a:t>Court</a:t>
            </a:r>
          </a:p>
          <a:p>
            <a:pPr algn="just"/>
            <a:r>
              <a:rPr lang="fr-FR" sz="2400" b="1" dirty="0" smtClean="0">
                <a:solidFill>
                  <a:srgbClr val="FF0000"/>
                </a:solidFill>
              </a:rPr>
              <a:t>Compliment</a:t>
            </a:r>
          </a:p>
          <a:p>
            <a:pPr algn="just"/>
            <a:r>
              <a:rPr lang="fr-FR" sz="2400" b="1" dirty="0" smtClean="0">
                <a:solidFill>
                  <a:srgbClr val="FF0000"/>
                </a:solidFill>
              </a:rPr>
              <a:t>Curiosité</a:t>
            </a:r>
          </a:p>
          <a:p>
            <a:pPr algn="just"/>
            <a:r>
              <a:rPr lang="fr-FR" sz="2400" b="1" dirty="0" smtClean="0">
                <a:solidFill>
                  <a:srgbClr val="FF0000"/>
                </a:solidFill>
              </a:rPr>
              <a:t>Contourner </a:t>
            </a:r>
            <a:r>
              <a:rPr lang="fr-FR" sz="2400" dirty="0"/>
              <a:t>: c’est quoi ? Ce que je peux te dire c’est que l’on va parler d’un projet professionnel  qui surfe sur l’une des industries qui vise une des plus grandes croissances mondiales, ou qui a de très belles perspectives. On voit si cela te correspond et si tu corresponds au </a:t>
            </a:r>
            <a:r>
              <a:rPr lang="fr-FR" sz="2400" dirty="0" smtClean="0"/>
              <a:t>projet</a:t>
            </a:r>
          </a:p>
          <a:p>
            <a:pPr algn="just"/>
            <a:r>
              <a:rPr lang="fr-FR" sz="2400" b="1" dirty="0" smtClean="0">
                <a:solidFill>
                  <a:srgbClr val="FF0000"/>
                </a:solidFill>
              </a:rPr>
              <a:t>Confirmer </a:t>
            </a:r>
          </a:p>
        </p:txBody>
      </p:sp>
      <p:sp>
        <p:nvSpPr>
          <p:cNvPr id="2" name="Titre 1">
            <a:extLst>
              <a:ext uri="{FF2B5EF4-FFF2-40B4-BE49-F238E27FC236}">
                <a16:creationId xmlns:a16="http://schemas.microsoft.com/office/drawing/2014/main" xmlns="" id="{F5ACD7AC-BBC1-425E-9E86-AD230486A7A0}"/>
              </a:ext>
            </a:extLst>
          </p:cNvPr>
          <p:cNvSpPr>
            <a:spLocks noGrp="1"/>
          </p:cNvSpPr>
          <p:nvPr>
            <p:ph type="title"/>
          </p:nvPr>
        </p:nvSpPr>
        <p:spPr/>
        <p:txBody>
          <a:bodyPr/>
          <a:lstStyle/>
          <a:p>
            <a:r>
              <a:rPr lang="fr-FR" dirty="0"/>
              <a:t>La </a:t>
            </a:r>
            <a:r>
              <a:rPr lang="fr-FR" dirty="0" err="1" smtClean="0"/>
              <a:t>methode</a:t>
            </a:r>
            <a:r>
              <a:rPr lang="fr-FR" dirty="0" smtClean="0"/>
              <a:t> </a:t>
            </a:r>
            <a:r>
              <a:rPr lang="fr-FR" dirty="0"/>
              <a:t>des </a:t>
            </a:r>
            <a:r>
              <a:rPr lang="fr-FR" dirty="0" smtClean="0"/>
              <a:t>« 5 C »</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5" name="Image 4" descr="formation-5steps.png"/>
          <p:cNvPicPr>
            <a:picLocks noChangeAspect="1"/>
          </p:cNvPicPr>
          <p:nvPr/>
        </p:nvPicPr>
        <p:blipFill>
          <a:blip r:embed="rId3"/>
          <a:stretch>
            <a:fillRect/>
          </a:stretch>
        </p:blipFill>
        <p:spPr>
          <a:xfrm flipV="1">
            <a:off x="8384772" y="0"/>
            <a:ext cx="3275214" cy="3321805"/>
          </a:xfrm>
          <a:prstGeom prst="rect">
            <a:avLst/>
          </a:prstGeom>
        </p:spPr>
      </p:pic>
    </p:spTree>
    <p:extLst>
      <p:ext uri="{BB962C8B-B14F-4D97-AF65-F5344CB8AC3E}">
        <p14:creationId xmlns:p14="http://schemas.microsoft.com/office/powerpoint/2010/main" val="242441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935AFD6F-C3C4-4846-B446-23B3B556DFCE}"/>
              </a:ext>
            </a:extLst>
          </p:cNvPr>
          <p:cNvSpPr>
            <a:spLocks noGrp="1"/>
          </p:cNvSpPr>
          <p:nvPr>
            <p:ph idx="1"/>
          </p:nvPr>
        </p:nvSpPr>
        <p:spPr>
          <a:xfrm>
            <a:off x="293715" y="517053"/>
            <a:ext cx="11543607" cy="5723034"/>
          </a:xfrm>
        </p:spPr>
        <p:txBody>
          <a:bodyPr>
            <a:normAutofit/>
          </a:bodyPr>
          <a:lstStyle/>
          <a:p>
            <a:pPr algn="just"/>
            <a:r>
              <a:rPr lang="fr-FR" sz="2800" dirty="0" smtClean="0"/>
              <a:t>On répond à une question par une question (contrôle de la situation)</a:t>
            </a:r>
          </a:p>
          <a:p>
            <a:pPr algn="just"/>
            <a:endParaRPr lang="fr-FR" sz="2800" dirty="0" smtClean="0"/>
          </a:p>
          <a:p>
            <a:pPr algn="just"/>
            <a:r>
              <a:rPr lang="fr-FR" sz="2800" dirty="0" smtClean="0"/>
              <a:t>Mais c’est dans quel domaine : écoute, tu cherches une activité non ? C’est une opportunité, je ne te garantie rien…</a:t>
            </a:r>
          </a:p>
          <a:p>
            <a:pPr algn="just"/>
            <a:endParaRPr lang="fr-FR" sz="2800" dirty="0" smtClean="0"/>
          </a:p>
          <a:p>
            <a:pPr algn="just"/>
            <a:r>
              <a:rPr lang="fr-FR" dirty="0" smtClean="0"/>
              <a:t>4 </a:t>
            </a:r>
            <a:r>
              <a:rPr lang="fr-FR" dirty="0"/>
              <a:t>points pour mettre vos prospects dans le bon état d’esprit</a:t>
            </a:r>
          </a:p>
          <a:p>
            <a:pPr lvl="1" algn="just"/>
            <a:r>
              <a:rPr lang="fr-FR" dirty="0" smtClean="0"/>
              <a:t>invitez </a:t>
            </a:r>
            <a:r>
              <a:rPr lang="fr-FR" dirty="0"/>
              <a:t>pour aider : votre intention !</a:t>
            </a:r>
          </a:p>
          <a:p>
            <a:pPr lvl="1" algn="just"/>
            <a:r>
              <a:rPr lang="fr-FR" dirty="0" smtClean="0"/>
              <a:t>souriez</a:t>
            </a:r>
            <a:endParaRPr lang="fr-FR" dirty="0"/>
          </a:p>
          <a:p>
            <a:pPr lvl="1" algn="just"/>
            <a:r>
              <a:rPr lang="fr-FR" dirty="0" smtClean="0"/>
              <a:t>communiquez </a:t>
            </a:r>
            <a:r>
              <a:rPr lang="fr-FR" dirty="0"/>
              <a:t>avec conviction </a:t>
            </a:r>
            <a:r>
              <a:rPr lang="fr-FR" dirty="0" smtClean="0"/>
              <a:t>(cohérence</a:t>
            </a:r>
            <a:r>
              <a:rPr lang="fr-FR" dirty="0"/>
              <a:t>) mais pas d’enthousiasme </a:t>
            </a:r>
            <a:r>
              <a:rPr lang="fr-FR" dirty="0" smtClean="0"/>
              <a:t>débordant</a:t>
            </a:r>
            <a:endParaRPr lang="fr-FR" dirty="0"/>
          </a:p>
          <a:p>
            <a:pPr lvl="1" algn="just"/>
            <a:r>
              <a:rPr lang="fr-FR" dirty="0" smtClean="0"/>
              <a:t>idéalement </a:t>
            </a:r>
            <a:r>
              <a:rPr lang="fr-FR" dirty="0"/>
              <a:t>invitez le couple   </a:t>
            </a:r>
            <a:r>
              <a:rPr lang="fr-FR" dirty="0" smtClean="0"/>
              <a:t>(les </a:t>
            </a:r>
            <a:r>
              <a:rPr lang="fr-FR" dirty="0"/>
              <a:t>2 décident, vous n’avez rien à cacher</a:t>
            </a:r>
            <a:r>
              <a:rPr lang="fr-FR" dirty="0" smtClean="0"/>
              <a:t>)</a:t>
            </a:r>
            <a:endParaRPr lang="fr-FR" dirty="0"/>
          </a:p>
          <a:p>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124431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u2019écran 2017-02-22 à 11-980x898.22.06.png"/>
          <p:cNvPicPr>
            <a:picLocks noChangeAspect="1"/>
          </p:cNvPicPr>
          <p:nvPr/>
        </p:nvPicPr>
        <p:blipFill>
          <a:blip r:embed="rId2"/>
          <a:stretch>
            <a:fillRect/>
          </a:stretch>
        </p:blipFill>
        <p:spPr>
          <a:xfrm>
            <a:off x="9007417" y="4239491"/>
            <a:ext cx="2857616" cy="2618509"/>
          </a:xfrm>
          <a:prstGeom prst="rect">
            <a:avLst/>
          </a:prstGeom>
        </p:spPr>
      </p:pic>
      <p:sp>
        <p:nvSpPr>
          <p:cNvPr id="3" name="Espace réservé du contenu 2">
            <a:extLst>
              <a:ext uri="{FF2B5EF4-FFF2-40B4-BE49-F238E27FC236}">
                <a16:creationId xmlns:a16="http://schemas.microsoft.com/office/drawing/2014/main" xmlns="" id="{1FD3D669-8EFE-42A6-99EE-672123082CA4}"/>
              </a:ext>
            </a:extLst>
          </p:cNvPr>
          <p:cNvSpPr>
            <a:spLocks noGrp="1"/>
          </p:cNvSpPr>
          <p:nvPr>
            <p:ph idx="1"/>
          </p:nvPr>
        </p:nvSpPr>
        <p:spPr>
          <a:xfrm>
            <a:off x="609600" y="1481329"/>
            <a:ext cx="10972800" cy="4620213"/>
          </a:xfrm>
        </p:spPr>
        <p:txBody>
          <a:bodyPr>
            <a:normAutofit fontScale="77500" lnSpcReduction="20000"/>
          </a:bodyPr>
          <a:lstStyle/>
          <a:p>
            <a:pPr marL="0" indent="0" algn="just">
              <a:buNone/>
            </a:pPr>
            <a:r>
              <a:rPr lang="fr-FR" dirty="0" smtClean="0"/>
              <a:t>1</a:t>
            </a:r>
            <a:r>
              <a:rPr lang="fr-FR" dirty="0"/>
              <a:t>/ Le facteur temps: je t’appelle rapidement, j’ai une question à te </a:t>
            </a:r>
            <a:r>
              <a:rPr lang="fr-FR" dirty="0" smtClean="0"/>
              <a:t>poser</a:t>
            </a:r>
          </a:p>
          <a:p>
            <a:pPr marL="0" indent="0" algn="just">
              <a:buNone/>
            </a:pPr>
            <a:endParaRPr lang="fr-FR" dirty="0"/>
          </a:p>
          <a:p>
            <a:pPr marL="0" indent="0" algn="just">
              <a:buNone/>
            </a:pPr>
            <a:r>
              <a:rPr lang="fr-FR" dirty="0"/>
              <a:t>2/ </a:t>
            </a:r>
            <a:r>
              <a:rPr lang="fr-FR" dirty="0" err="1"/>
              <a:t>Pré-chauffer</a:t>
            </a:r>
            <a:r>
              <a:rPr lang="fr-FR" dirty="0"/>
              <a:t> la discussion : tout d’abord comment vas-tu ? Qu’est-ce que tu deviens </a:t>
            </a:r>
            <a:r>
              <a:rPr lang="fr-FR" dirty="0" smtClean="0"/>
              <a:t>?</a:t>
            </a:r>
          </a:p>
          <a:p>
            <a:pPr marL="0" indent="0" algn="just">
              <a:buNone/>
            </a:pPr>
            <a:endParaRPr lang="fr-FR" dirty="0"/>
          </a:p>
          <a:p>
            <a:pPr marL="0" indent="0" algn="just">
              <a:buNone/>
            </a:pPr>
            <a:r>
              <a:rPr lang="fr-FR" dirty="0"/>
              <a:t>3/ Complimenter et capter </a:t>
            </a:r>
            <a:r>
              <a:rPr lang="fr-FR" dirty="0" smtClean="0"/>
              <a:t>l’attention</a:t>
            </a:r>
          </a:p>
          <a:p>
            <a:pPr marL="0" indent="0" algn="just">
              <a:buNone/>
            </a:pPr>
            <a:endParaRPr lang="fr-FR" dirty="0"/>
          </a:p>
          <a:p>
            <a:pPr marL="0" indent="0" algn="just">
              <a:buNone/>
            </a:pPr>
            <a:r>
              <a:rPr lang="fr-FR" dirty="0"/>
              <a:t>4/ 3 questions </a:t>
            </a:r>
            <a:r>
              <a:rPr lang="fr-FR" dirty="0" smtClean="0"/>
              <a:t>puissantes</a:t>
            </a:r>
          </a:p>
          <a:p>
            <a:pPr marL="0" indent="0" algn="just">
              <a:buNone/>
            </a:pPr>
            <a:endParaRPr lang="fr-FR" dirty="0"/>
          </a:p>
          <a:p>
            <a:pPr marL="0" indent="0" algn="just">
              <a:buNone/>
            </a:pPr>
            <a:r>
              <a:rPr lang="fr-FR" dirty="0"/>
              <a:t>5/ Si la réponse est positive demander immédiatement quelles sont ses </a:t>
            </a:r>
            <a:r>
              <a:rPr lang="fr-FR" dirty="0" smtClean="0"/>
              <a:t>disponibilités</a:t>
            </a:r>
          </a:p>
          <a:p>
            <a:pPr marL="0" indent="0" algn="just">
              <a:buNone/>
            </a:pPr>
            <a:endParaRPr lang="fr-FR" dirty="0"/>
          </a:p>
          <a:p>
            <a:pPr marL="0" indent="0" algn="just">
              <a:buNone/>
            </a:pPr>
            <a:r>
              <a:rPr lang="fr-FR" dirty="0"/>
              <a:t>6/ Fixer un horaire et fixer un lieu de rdv déjà </a:t>
            </a:r>
            <a:r>
              <a:rPr lang="fr-FR" dirty="0" smtClean="0"/>
              <a:t>anticipé</a:t>
            </a:r>
          </a:p>
          <a:p>
            <a:pPr marL="0" indent="0" algn="just">
              <a:buNone/>
            </a:pPr>
            <a:endParaRPr lang="fr-FR" dirty="0"/>
          </a:p>
          <a:p>
            <a:pPr marL="0" indent="0" algn="just">
              <a:buNone/>
            </a:pPr>
            <a:r>
              <a:rPr lang="fr-FR" dirty="0"/>
              <a:t>7/ Confirmer les </a:t>
            </a:r>
            <a:r>
              <a:rPr lang="fr-FR" dirty="0" err="1" smtClean="0"/>
              <a:t>rdv</a:t>
            </a:r>
            <a:endParaRPr lang="fr-FR" dirty="0"/>
          </a:p>
          <a:p>
            <a:pPr marL="0" indent="0">
              <a:buNone/>
            </a:pPr>
            <a:endParaRPr lang="fr-FR" dirty="0"/>
          </a:p>
          <a:p>
            <a:pPr marL="0" indent="0">
              <a:buNone/>
            </a:pPr>
            <a:endParaRPr lang="fr-FR" dirty="0"/>
          </a:p>
        </p:txBody>
      </p:sp>
      <p:sp>
        <p:nvSpPr>
          <p:cNvPr id="2" name="Titre 1">
            <a:extLst>
              <a:ext uri="{FF2B5EF4-FFF2-40B4-BE49-F238E27FC236}">
                <a16:creationId xmlns:a16="http://schemas.microsoft.com/office/drawing/2014/main" xmlns="" id="{C98F5157-492F-4FC7-B878-F566C1351942}"/>
              </a:ext>
            </a:extLst>
          </p:cNvPr>
          <p:cNvSpPr>
            <a:spLocks noGrp="1"/>
          </p:cNvSpPr>
          <p:nvPr>
            <p:ph type="title"/>
          </p:nvPr>
        </p:nvSpPr>
        <p:spPr/>
        <p:txBody>
          <a:bodyPr/>
          <a:lstStyle/>
          <a:p>
            <a:r>
              <a:rPr lang="fr-FR" dirty="0"/>
              <a:t>Les 7 étapes de l invitation</a:t>
            </a:r>
          </a:p>
        </p:txBody>
      </p:sp>
      <p:pic>
        <p:nvPicPr>
          <p:cNvPr id="4" name="Image 3" descr="BeForever_Logo.png"/>
          <p:cNvPicPr>
            <a:picLocks noChangeAspect="1"/>
          </p:cNvPicPr>
          <p:nvPr/>
        </p:nvPicPr>
        <p:blipFill>
          <a:blip r:embed="rId3"/>
          <a:stretch>
            <a:fillRect/>
          </a:stretch>
        </p:blipFill>
        <p:spPr>
          <a:xfrm>
            <a:off x="99752" y="5893692"/>
            <a:ext cx="847899" cy="927551"/>
          </a:xfrm>
          <a:prstGeom prst="rect">
            <a:avLst/>
          </a:prstGeom>
        </p:spPr>
      </p:pic>
    </p:spTree>
    <p:extLst>
      <p:ext uri="{BB962C8B-B14F-4D97-AF65-F5344CB8AC3E}">
        <p14:creationId xmlns:p14="http://schemas.microsoft.com/office/powerpoint/2010/main" val="273136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58F7BD6E-29E1-40ED-8284-6D74CA4FFD56}"/>
              </a:ext>
            </a:extLst>
          </p:cNvPr>
          <p:cNvSpPr>
            <a:spLocks noGrp="1"/>
          </p:cNvSpPr>
          <p:nvPr>
            <p:ph idx="1"/>
          </p:nvPr>
        </p:nvSpPr>
        <p:spPr/>
        <p:txBody>
          <a:bodyPr>
            <a:normAutofit fontScale="92500" lnSpcReduction="20000"/>
          </a:bodyPr>
          <a:lstStyle/>
          <a:p>
            <a:pPr algn="just"/>
            <a:r>
              <a:rPr lang="fr-FR" dirty="0"/>
              <a:t>1 ère question : explorer la situation professionnelle présente : que fais tu actuellement, où en es tu actuellement, comment ça se passe pour toi actuellement </a:t>
            </a:r>
            <a:r>
              <a:rPr lang="fr-FR" dirty="0" smtClean="0"/>
              <a:t>?</a:t>
            </a:r>
          </a:p>
          <a:p>
            <a:pPr algn="just"/>
            <a:endParaRPr lang="fr-FR" dirty="0"/>
          </a:p>
          <a:p>
            <a:pPr algn="just"/>
            <a:r>
              <a:rPr lang="fr-FR" dirty="0"/>
              <a:t>2 </a:t>
            </a:r>
            <a:r>
              <a:rPr lang="fr-FR" dirty="0" err="1"/>
              <a:t>ème</a:t>
            </a:r>
            <a:r>
              <a:rPr lang="fr-FR" dirty="0"/>
              <a:t> question: explorer le futur en terme d’option/solution.</a:t>
            </a:r>
          </a:p>
          <a:p>
            <a:pPr lvl="1" algn="just"/>
            <a:r>
              <a:rPr lang="fr-FR" dirty="0"/>
              <a:t>2 possibilités :  </a:t>
            </a:r>
            <a:endParaRPr lang="fr-FR" dirty="0" smtClean="0"/>
          </a:p>
          <a:p>
            <a:pPr lvl="2" algn="just"/>
            <a:r>
              <a:rPr lang="fr-FR" dirty="0" smtClean="0"/>
              <a:t>soit </a:t>
            </a:r>
            <a:r>
              <a:rPr lang="fr-FR" dirty="0"/>
              <a:t>il est ravi, </a:t>
            </a:r>
            <a:endParaRPr lang="fr-FR" dirty="0" smtClean="0"/>
          </a:p>
          <a:p>
            <a:pPr lvl="2" algn="just"/>
            <a:r>
              <a:rPr lang="fr-FR" dirty="0" smtClean="0"/>
              <a:t>soit </a:t>
            </a:r>
            <a:r>
              <a:rPr lang="fr-FR" dirty="0"/>
              <a:t>il ne l’est </a:t>
            </a:r>
            <a:r>
              <a:rPr lang="fr-FR" dirty="0" smtClean="0"/>
              <a:t>pas</a:t>
            </a:r>
            <a:r>
              <a:rPr lang="fr-FR" dirty="0"/>
              <a:t> </a:t>
            </a:r>
            <a:r>
              <a:rPr lang="fr-FR" dirty="0" smtClean="0"/>
              <a:t> &gt;&gt; as-tu </a:t>
            </a:r>
            <a:r>
              <a:rPr lang="fr-FR" dirty="0"/>
              <a:t>déjà entamé des recherches pour faire autre chose ? Oui: dans quel domaine ? As-tu déjà pensé à créer ta propre société ? As-tu déjà envisagé un nouveau challenge </a:t>
            </a:r>
            <a:r>
              <a:rPr lang="fr-FR" dirty="0" smtClean="0"/>
              <a:t>?</a:t>
            </a:r>
          </a:p>
          <a:p>
            <a:pPr lvl="2" algn="just"/>
            <a:endParaRPr lang="fr-FR" dirty="0"/>
          </a:p>
          <a:p>
            <a:pPr algn="just"/>
            <a:r>
              <a:rPr lang="fr-FR" dirty="0"/>
              <a:t>3</a:t>
            </a:r>
            <a:r>
              <a:rPr lang="fr-FR" baseline="30000" dirty="0"/>
              <a:t>ème</a:t>
            </a:r>
            <a:r>
              <a:rPr lang="fr-FR" dirty="0"/>
              <a:t>  question magique : et </a:t>
            </a:r>
            <a:r>
              <a:rPr lang="fr-FR" dirty="0" smtClean="0"/>
              <a:t>si aujourd’hui, </a:t>
            </a:r>
            <a:r>
              <a:rPr lang="fr-FR" dirty="0"/>
              <a:t>sans rien </a:t>
            </a:r>
            <a:r>
              <a:rPr lang="fr-FR" dirty="0" smtClean="0"/>
              <a:t>changer à ce </a:t>
            </a:r>
            <a:r>
              <a:rPr lang="fr-FR" dirty="0"/>
              <a:t>que tu </a:t>
            </a:r>
            <a:r>
              <a:rPr lang="fr-FR" dirty="0" smtClean="0"/>
              <a:t>fais, on te faisait une proposition professionnelle, est </a:t>
            </a:r>
            <a:r>
              <a:rPr lang="fr-FR" dirty="0"/>
              <a:t>ce que tu aurais l’esprit assez ouvert pour </a:t>
            </a:r>
            <a:r>
              <a:rPr lang="fr-FR" dirty="0" smtClean="0"/>
              <a:t>l’étudier </a:t>
            </a:r>
            <a:r>
              <a:rPr lang="fr-FR" dirty="0"/>
              <a:t>? </a:t>
            </a:r>
          </a:p>
        </p:txBody>
      </p:sp>
      <p:sp>
        <p:nvSpPr>
          <p:cNvPr id="2" name="Titre 1">
            <a:extLst>
              <a:ext uri="{FF2B5EF4-FFF2-40B4-BE49-F238E27FC236}">
                <a16:creationId xmlns:a16="http://schemas.microsoft.com/office/drawing/2014/main" xmlns="" id="{9DC176EF-DFD0-4D46-8800-701421D1999D}"/>
              </a:ext>
            </a:extLst>
          </p:cNvPr>
          <p:cNvSpPr>
            <a:spLocks noGrp="1"/>
          </p:cNvSpPr>
          <p:nvPr>
            <p:ph type="title"/>
          </p:nvPr>
        </p:nvSpPr>
        <p:spPr/>
        <p:txBody>
          <a:bodyPr/>
          <a:lstStyle/>
          <a:p>
            <a:pPr algn="ctr"/>
            <a:r>
              <a:rPr lang="fr-FR" dirty="0"/>
              <a:t>Les 3 questions</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76857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A1918B2-1A94-4884-AE7E-9874ABA9872E}"/>
              </a:ext>
            </a:extLst>
          </p:cNvPr>
          <p:cNvSpPr>
            <a:spLocks noGrp="1"/>
          </p:cNvSpPr>
          <p:nvPr>
            <p:ph idx="1"/>
          </p:nvPr>
        </p:nvSpPr>
        <p:spPr>
          <a:xfrm>
            <a:off x="609600" y="1819392"/>
            <a:ext cx="10972800" cy="3927479"/>
          </a:xfrm>
        </p:spPr>
        <p:txBody>
          <a:bodyPr>
            <a:normAutofit/>
          </a:bodyPr>
          <a:lstStyle/>
          <a:p>
            <a:pPr algn="just"/>
            <a:r>
              <a:rPr lang="fr-FR" dirty="0"/>
              <a:t>Créer des contacts : partout où vous vous </a:t>
            </a:r>
            <a:r>
              <a:rPr lang="fr-FR" dirty="0" smtClean="0"/>
              <a:t>trouvez</a:t>
            </a:r>
          </a:p>
          <a:p>
            <a:pPr lvl="1" algn="just"/>
            <a:r>
              <a:rPr lang="fr-FR" dirty="0" smtClean="0"/>
              <a:t> complimenter</a:t>
            </a:r>
          </a:p>
          <a:p>
            <a:pPr lvl="1" algn="just"/>
            <a:r>
              <a:rPr lang="fr-FR" dirty="0" smtClean="0"/>
              <a:t>situation présente :  et cette situation professionnelle vous convient ?</a:t>
            </a:r>
          </a:p>
          <a:p>
            <a:pPr lvl="1" algn="just"/>
            <a:r>
              <a:rPr lang="fr-FR" dirty="0" smtClean="0"/>
              <a:t>basculer dans le futur:  </a:t>
            </a:r>
          </a:p>
          <a:p>
            <a:pPr lvl="2" algn="just"/>
            <a:r>
              <a:rPr lang="fr-FR" dirty="0" smtClean="0"/>
              <a:t>si réponse négative : et vous avez déjà pensé à faire autre chose ?</a:t>
            </a:r>
          </a:p>
          <a:p>
            <a:pPr lvl="2" algn="just"/>
            <a:r>
              <a:rPr lang="fr-FR" dirty="0" smtClean="0"/>
              <a:t>Si réponse positive : et c’est quoi votre prochain challenge , vous pourrez évoluer ?</a:t>
            </a:r>
          </a:p>
          <a:p>
            <a:pPr lvl="1" algn="just"/>
            <a:r>
              <a:rPr lang="fr-FR" dirty="0" smtClean="0"/>
              <a:t>et si (sans rien changer) une opportunité  professionnelle s’offrait à vous, est-ce que vous auriez l’esprit assez ouvert pour l’étudier ?</a:t>
            </a:r>
          </a:p>
        </p:txBody>
      </p:sp>
      <p:sp>
        <p:nvSpPr>
          <p:cNvPr id="2" name="Titre 1">
            <a:extLst>
              <a:ext uri="{FF2B5EF4-FFF2-40B4-BE49-F238E27FC236}">
                <a16:creationId xmlns:a16="http://schemas.microsoft.com/office/drawing/2014/main" xmlns="" id="{B0C088CD-F5BD-45AD-9FD7-0FE7D5F66528}"/>
              </a:ext>
            </a:extLst>
          </p:cNvPr>
          <p:cNvSpPr>
            <a:spLocks noGrp="1"/>
          </p:cNvSpPr>
          <p:nvPr>
            <p:ph type="title"/>
          </p:nvPr>
        </p:nvSpPr>
        <p:spPr/>
        <p:txBody>
          <a:bodyPr/>
          <a:lstStyle/>
          <a:p>
            <a:r>
              <a:rPr lang="fr-FR" dirty="0"/>
              <a:t>Le marche </a:t>
            </a:r>
            <a:r>
              <a:rPr lang="fr-FR" dirty="0" smtClean="0"/>
              <a:t>froid/</a:t>
            </a:r>
            <a:r>
              <a:rPr lang="fr-FR" dirty="0" err="1" smtClean="0"/>
              <a:t>street</a:t>
            </a:r>
            <a:r>
              <a:rPr lang="fr-FR" dirty="0" smtClean="0"/>
              <a:t> marketing</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32702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BEDCDBA3-48D0-49BF-90A7-A0F996F50644}"/>
              </a:ext>
            </a:extLst>
          </p:cNvPr>
          <p:cNvPicPr>
            <a:picLocks noChangeAspect="1"/>
          </p:cNvPicPr>
          <p:nvPr/>
        </p:nvPicPr>
        <p:blipFill>
          <a:blip r:embed="rId3"/>
          <a:stretch>
            <a:fillRect/>
          </a:stretch>
        </p:blipFill>
        <p:spPr>
          <a:xfrm>
            <a:off x="792" y="0"/>
            <a:ext cx="12190416" cy="6858000"/>
          </a:xfrm>
          <a:prstGeom prst="rect">
            <a:avLst/>
          </a:prstGeom>
        </p:spPr>
      </p:pic>
    </p:spTree>
    <p:extLst>
      <p:ext uri="{BB962C8B-B14F-4D97-AF65-F5344CB8AC3E}">
        <p14:creationId xmlns:p14="http://schemas.microsoft.com/office/powerpoint/2010/main" val="256622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4686E5D-70B9-4900-81BD-916488CE37A0}"/>
              </a:ext>
            </a:extLst>
          </p:cNvPr>
          <p:cNvSpPr>
            <a:spLocks noGrp="1"/>
          </p:cNvSpPr>
          <p:nvPr>
            <p:ph idx="1"/>
          </p:nvPr>
        </p:nvSpPr>
        <p:spPr>
          <a:xfrm>
            <a:off x="615142" y="766433"/>
            <a:ext cx="10972800" cy="5351733"/>
          </a:xfrm>
        </p:spPr>
        <p:txBody>
          <a:bodyPr>
            <a:normAutofit/>
          </a:bodyPr>
          <a:lstStyle/>
          <a:p>
            <a:pPr algn="just"/>
            <a:r>
              <a:rPr lang="fr-FR" dirty="0" smtClean="0"/>
              <a:t>Rappeler pour prise de </a:t>
            </a:r>
            <a:r>
              <a:rPr lang="fr-FR" dirty="0" err="1" smtClean="0"/>
              <a:t>rdv</a:t>
            </a:r>
            <a:r>
              <a:rPr lang="fr-FR" dirty="0" smtClean="0"/>
              <a:t> :</a:t>
            </a:r>
          </a:p>
          <a:p>
            <a:pPr lvl="1" algn="just"/>
            <a:r>
              <a:rPr lang="fr-FR" dirty="0" smtClean="0"/>
              <a:t>Le prospect est déjà qualifié en ayant répondu à la question : si aujourd’hui ……</a:t>
            </a:r>
          </a:p>
          <a:p>
            <a:pPr lvl="1" algn="just"/>
            <a:r>
              <a:rPr lang="fr-FR" dirty="0" smtClean="0"/>
              <a:t>J’ai le numéro , je le rappelle, toujours valider (est-il toujours ouvert ?) </a:t>
            </a:r>
          </a:p>
          <a:p>
            <a:pPr lvl="1" algn="just"/>
            <a:r>
              <a:rPr lang="fr-FR" dirty="0" smtClean="0"/>
              <a:t>Quelles sont vos disponibilités ?</a:t>
            </a:r>
          </a:p>
          <a:p>
            <a:pPr algn="just"/>
            <a:endParaRPr lang="fr-FR" dirty="0" smtClean="0"/>
          </a:p>
          <a:p>
            <a:pPr algn="just"/>
            <a:endParaRPr lang="fr-FR" dirty="0" smtClean="0"/>
          </a:p>
          <a:p>
            <a:pPr algn="just"/>
            <a:endParaRPr lang="fr-FR" dirty="0" smtClean="0"/>
          </a:p>
          <a:p>
            <a:pPr algn="just"/>
            <a:endParaRPr lang="fr-FR" dirty="0" smtClean="0"/>
          </a:p>
          <a:p>
            <a:r>
              <a:rPr lang="fr-FR" dirty="0" smtClean="0"/>
              <a:t>En 2 temps : </a:t>
            </a:r>
          </a:p>
          <a:p>
            <a:pPr lvl="1"/>
            <a:r>
              <a:rPr lang="fr-FR" dirty="0" smtClean="0"/>
              <a:t>prendre des nouvelles </a:t>
            </a:r>
          </a:p>
          <a:p>
            <a:pPr lvl="1"/>
            <a:r>
              <a:rPr lang="fr-FR" dirty="0" smtClean="0"/>
              <a:t>prendre RDV</a:t>
            </a:r>
          </a:p>
          <a:p>
            <a:pPr lvl="1" algn="just">
              <a:buNone/>
            </a:pPr>
            <a:endParaRPr lang="fr-FR" dirty="0" smtClean="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
        <p:nvSpPr>
          <p:cNvPr id="6" name="Titre 1">
            <a:extLst>
              <a:ext uri="{FF2B5EF4-FFF2-40B4-BE49-F238E27FC236}">
                <a16:creationId xmlns:a16="http://schemas.microsoft.com/office/drawing/2014/main" xmlns="" id="{C05F8102-C7FC-40B4-9032-8324C38E9048}"/>
              </a:ext>
            </a:extLst>
          </p:cNvPr>
          <p:cNvSpPr>
            <a:spLocks noGrp="1"/>
          </p:cNvSpPr>
          <p:nvPr>
            <p:ph type="title"/>
          </p:nvPr>
        </p:nvSpPr>
        <p:spPr>
          <a:xfrm>
            <a:off x="501600" y="3442638"/>
            <a:ext cx="10972800" cy="1143000"/>
          </a:xfrm>
        </p:spPr>
        <p:txBody>
          <a:bodyPr/>
          <a:lstStyle/>
          <a:p>
            <a:r>
              <a:rPr lang="fr-FR" dirty="0"/>
              <a:t>Invitation contact perdu de vue </a:t>
            </a:r>
          </a:p>
        </p:txBody>
      </p:sp>
    </p:spTree>
    <p:extLst>
      <p:ext uri="{BB962C8B-B14F-4D97-AF65-F5344CB8AC3E}">
        <p14:creationId xmlns:p14="http://schemas.microsoft.com/office/powerpoint/2010/main" val="15736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08A1038-9D1F-4F95-8CE8-5E7B31AAB431}"/>
              </a:ext>
            </a:extLst>
          </p:cNvPr>
          <p:cNvSpPr>
            <a:spLocks noGrp="1"/>
          </p:cNvSpPr>
          <p:nvPr>
            <p:ph idx="1"/>
          </p:nvPr>
        </p:nvSpPr>
        <p:spPr/>
        <p:txBody>
          <a:bodyPr/>
          <a:lstStyle/>
          <a:p>
            <a:pPr algn="just"/>
            <a:r>
              <a:rPr lang="fr-FR" dirty="0"/>
              <a:t>Apprenez par cœur les 3 </a:t>
            </a:r>
            <a:r>
              <a:rPr lang="fr-FR" dirty="0" smtClean="0"/>
              <a:t>questions</a:t>
            </a:r>
            <a:endParaRPr lang="fr-FR" dirty="0"/>
          </a:p>
          <a:p>
            <a:pPr algn="just"/>
            <a:r>
              <a:rPr lang="fr-FR" dirty="0"/>
              <a:t>Préparez votre script avec la trame des 3 </a:t>
            </a:r>
            <a:r>
              <a:rPr lang="fr-FR" dirty="0" smtClean="0"/>
              <a:t>étapes</a:t>
            </a:r>
            <a:endParaRPr lang="fr-FR" dirty="0"/>
          </a:p>
          <a:p>
            <a:pPr algn="just"/>
            <a:r>
              <a:rPr lang="fr-FR" dirty="0" smtClean="0"/>
              <a:t>Entraînez-vous</a:t>
            </a:r>
            <a:endParaRPr lang="fr-FR" dirty="0"/>
          </a:p>
          <a:p>
            <a:pPr algn="just"/>
            <a:r>
              <a:rPr lang="fr-FR" dirty="0"/>
              <a:t>Visualisez-vous </a:t>
            </a:r>
          </a:p>
          <a:p>
            <a:pPr algn="just"/>
            <a:r>
              <a:rPr lang="fr-FR" dirty="0"/>
              <a:t>Pratiquez avec votre </a:t>
            </a:r>
            <a:r>
              <a:rPr lang="fr-FR" dirty="0" smtClean="0"/>
              <a:t>sponsor</a:t>
            </a:r>
            <a:endParaRPr lang="fr-FR" dirty="0"/>
          </a:p>
          <a:p>
            <a:pPr algn="just"/>
            <a:r>
              <a:rPr lang="fr-FR" dirty="0"/>
              <a:t>Points importants: le ton, le rythme et l’intensité de la voix, souriez,  rappelez-vous de la valeur de votre opportunité et de votre intention de répondre à un besoin</a:t>
            </a:r>
          </a:p>
          <a:p>
            <a:endParaRPr lang="fr-FR" dirty="0"/>
          </a:p>
        </p:txBody>
      </p:sp>
      <p:sp>
        <p:nvSpPr>
          <p:cNvPr id="2" name="Titre 1">
            <a:extLst>
              <a:ext uri="{FF2B5EF4-FFF2-40B4-BE49-F238E27FC236}">
                <a16:creationId xmlns:a16="http://schemas.microsoft.com/office/drawing/2014/main" xmlns="" id="{EDF41035-2D56-4423-9705-33970D769ECB}"/>
              </a:ext>
            </a:extLst>
          </p:cNvPr>
          <p:cNvSpPr>
            <a:spLocks noGrp="1"/>
          </p:cNvSpPr>
          <p:nvPr>
            <p:ph type="title"/>
          </p:nvPr>
        </p:nvSpPr>
        <p:spPr/>
        <p:txBody>
          <a:bodyPr/>
          <a:lstStyle/>
          <a:p>
            <a:r>
              <a:rPr lang="fr-FR" dirty="0"/>
              <a:t>L invitation exercices/ ateliers</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192240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3B496266-ECB3-46E5-9B18-C164D4485F6E}"/>
              </a:ext>
            </a:extLst>
          </p:cNvPr>
          <p:cNvSpPr>
            <a:spLocks noGrp="1"/>
          </p:cNvSpPr>
          <p:nvPr>
            <p:ph idx="1"/>
          </p:nvPr>
        </p:nvSpPr>
        <p:spPr>
          <a:xfrm>
            <a:off x="398585" y="1657189"/>
            <a:ext cx="11488615" cy="4772933"/>
          </a:xfrm>
        </p:spPr>
        <p:txBody>
          <a:bodyPr>
            <a:normAutofit fontScale="92500" lnSpcReduction="10000"/>
          </a:bodyPr>
          <a:lstStyle/>
          <a:p>
            <a:pPr algn="just"/>
            <a:r>
              <a:rPr lang="fr-FR" u="sng" dirty="0"/>
              <a:t>Premier appel</a:t>
            </a:r>
            <a:r>
              <a:rPr lang="fr-FR" dirty="0"/>
              <a:t>: la personne attend votre appel : je vous appelle comme convenu, positionnez-vous en tant que recruteur, offreur, vous n’avez pas que cette personne à qui parler: rappelez-moi entre 15 et 17 heures</a:t>
            </a:r>
            <a:r>
              <a:rPr lang="fr-FR" dirty="0" smtClean="0"/>
              <a:t>.</a:t>
            </a:r>
          </a:p>
          <a:p>
            <a:pPr algn="just"/>
            <a:endParaRPr lang="fr-FR" dirty="0"/>
          </a:p>
          <a:p>
            <a:pPr algn="just"/>
            <a:r>
              <a:rPr lang="fr-FR" u="sng" dirty="0"/>
              <a:t>Deuxième appel</a:t>
            </a:r>
            <a:r>
              <a:rPr lang="fr-FR" dirty="0"/>
              <a:t>: je vous rappelle comme convenu, on devait se rappeler hier, je suis joignable de telle heure à telle heure</a:t>
            </a:r>
            <a:r>
              <a:rPr lang="fr-FR" dirty="0" smtClean="0"/>
              <a:t>.</a:t>
            </a:r>
          </a:p>
          <a:p>
            <a:pPr algn="just"/>
            <a:endParaRPr lang="fr-FR" dirty="0"/>
          </a:p>
          <a:p>
            <a:pPr algn="just"/>
            <a:r>
              <a:rPr lang="fr-FR" u="sng" dirty="0"/>
              <a:t>Troisième et </a:t>
            </a:r>
            <a:r>
              <a:rPr lang="fr-FR" b="1" u="sng" dirty="0"/>
              <a:t>dernier appel</a:t>
            </a:r>
            <a:r>
              <a:rPr lang="fr-FR" dirty="0"/>
              <a:t>: Manifestement nous n’arrivons pas à nous joindre, je suppose que le projet que je vous ai partagé ne vous intéresse pas, Personnellement je vous souhaite beaucoup de bonnes choses et une excellente journée.</a:t>
            </a:r>
          </a:p>
          <a:p>
            <a:endParaRPr lang="fr-FR" dirty="0"/>
          </a:p>
        </p:txBody>
      </p:sp>
      <p:sp>
        <p:nvSpPr>
          <p:cNvPr id="2" name="Titre 1">
            <a:extLst>
              <a:ext uri="{FF2B5EF4-FFF2-40B4-BE49-F238E27FC236}">
                <a16:creationId xmlns:a16="http://schemas.microsoft.com/office/drawing/2014/main" xmlns="" id="{4616222A-58BD-489B-9810-5242BCACA78B}"/>
              </a:ext>
            </a:extLst>
          </p:cNvPr>
          <p:cNvSpPr>
            <a:spLocks noGrp="1"/>
          </p:cNvSpPr>
          <p:nvPr>
            <p:ph type="title"/>
          </p:nvPr>
        </p:nvSpPr>
        <p:spPr/>
        <p:txBody>
          <a:bodyPr>
            <a:normAutofit fontScale="90000"/>
          </a:bodyPr>
          <a:lstStyle/>
          <a:p>
            <a:r>
              <a:rPr lang="fr-FR" dirty="0"/>
              <a:t>SUIVI D APPELS MAIS ……PERSONNE AU BOUT DU FIL </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247439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xmlns="" id="{460DF113-39F0-40A0-98EF-842F9DEC68A4}"/>
              </a:ext>
            </a:extLst>
          </p:cNvPr>
          <p:cNvGraphicFramePr/>
          <p:nvPr>
            <p:extLst>
              <p:ext uri="{D42A27DB-BD31-4B8C-83A1-F6EECF244321}">
                <p14:modId xmlns:p14="http://schemas.microsoft.com/office/powerpoint/2010/main" val="77322565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descr="BeForever_Logo.png"/>
          <p:cNvPicPr>
            <a:picLocks noChangeAspect="1"/>
          </p:cNvPicPr>
          <p:nvPr/>
        </p:nvPicPr>
        <p:blipFill>
          <a:blip r:embed="rId7"/>
          <a:stretch>
            <a:fillRect/>
          </a:stretch>
        </p:blipFill>
        <p:spPr>
          <a:xfrm>
            <a:off x="99752" y="5893692"/>
            <a:ext cx="847899" cy="927551"/>
          </a:xfrm>
          <a:prstGeom prst="rect">
            <a:avLst/>
          </a:prstGeom>
        </p:spPr>
      </p:pic>
    </p:spTree>
    <p:extLst>
      <p:ext uri="{BB962C8B-B14F-4D97-AF65-F5344CB8AC3E}">
        <p14:creationId xmlns:p14="http://schemas.microsoft.com/office/powerpoint/2010/main" val="317204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eForever_Logo.png"/>
          <p:cNvPicPr>
            <a:picLocks noChangeAspect="1"/>
          </p:cNvPicPr>
          <p:nvPr/>
        </p:nvPicPr>
        <p:blipFill>
          <a:blip r:embed="rId2"/>
          <a:stretch>
            <a:fillRect/>
          </a:stretch>
        </p:blipFill>
        <p:spPr>
          <a:xfrm>
            <a:off x="3014748" y="680599"/>
            <a:ext cx="5253645" cy="57471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DEE62F-761A-4875-8E0B-8F6B756C663C}"/>
              </a:ext>
            </a:extLst>
          </p:cNvPr>
          <p:cNvSpPr>
            <a:spLocks noGrp="1"/>
          </p:cNvSpPr>
          <p:nvPr>
            <p:ph type="ctrTitle"/>
          </p:nvPr>
        </p:nvSpPr>
        <p:spPr>
          <a:xfrm>
            <a:off x="166256" y="2637910"/>
            <a:ext cx="11751276" cy="1747685"/>
          </a:xfrm>
        </p:spPr>
        <p:txBody>
          <a:bodyPr>
            <a:normAutofit/>
          </a:bodyPr>
          <a:lstStyle/>
          <a:p>
            <a:pPr algn="ctr"/>
            <a:r>
              <a:rPr lang="fr-FR" sz="6600" dirty="0" smtClean="0"/>
              <a:t>La présentation</a:t>
            </a:r>
            <a:endParaRPr lang="fr-FR" sz="6600" dirty="0"/>
          </a:p>
        </p:txBody>
      </p:sp>
      <p:pic>
        <p:nvPicPr>
          <p:cNvPr id="4" name="Image 3" descr="BeForever_Logo.png"/>
          <p:cNvPicPr>
            <a:picLocks noChangeAspect="1"/>
          </p:cNvPicPr>
          <p:nvPr/>
        </p:nvPicPr>
        <p:blipFill>
          <a:blip r:embed="rId2"/>
          <a:stretch>
            <a:fillRect/>
          </a:stretch>
        </p:blipFill>
        <p:spPr>
          <a:xfrm>
            <a:off x="99752" y="5525822"/>
            <a:ext cx="1118321" cy="1223376"/>
          </a:xfrm>
          <a:prstGeom prst="rect">
            <a:avLst/>
          </a:prstGeom>
        </p:spPr>
      </p:pic>
      <p:pic>
        <p:nvPicPr>
          <p:cNvPr id="6" name="Image 5" descr="shutterstock_95466643.jpg"/>
          <p:cNvPicPr>
            <a:picLocks noChangeAspect="1"/>
          </p:cNvPicPr>
          <p:nvPr/>
        </p:nvPicPr>
        <p:blipFill>
          <a:blip r:embed="rId3"/>
          <a:stretch>
            <a:fillRect/>
          </a:stretch>
        </p:blipFill>
        <p:spPr>
          <a:xfrm>
            <a:off x="99645" y="84171"/>
            <a:ext cx="4530969" cy="3008563"/>
          </a:xfrm>
          <a:prstGeom prst="rect">
            <a:avLst/>
          </a:prstGeom>
        </p:spPr>
      </p:pic>
    </p:spTree>
    <p:extLst>
      <p:ext uri="{BB962C8B-B14F-4D97-AF65-F5344CB8AC3E}">
        <p14:creationId xmlns:p14="http://schemas.microsoft.com/office/powerpoint/2010/main" val="2822957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590072C-7352-4614-80D0-D6B7B810A918}"/>
              </a:ext>
            </a:extLst>
          </p:cNvPr>
          <p:cNvSpPr>
            <a:spLocks noGrp="1"/>
          </p:cNvSpPr>
          <p:nvPr>
            <p:ph idx="1"/>
          </p:nvPr>
        </p:nvSpPr>
        <p:spPr>
          <a:xfrm>
            <a:off x="580292" y="1791958"/>
            <a:ext cx="10972800" cy="3336856"/>
          </a:xfrm>
        </p:spPr>
        <p:txBody>
          <a:bodyPr/>
          <a:lstStyle/>
          <a:p>
            <a:pPr algn="just"/>
            <a:r>
              <a:rPr lang="fr-FR" dirty="0"/>
              <a:t>Le prospect est toujours en </a:t>
            </a:r>
            <a:r>
              <a:rPr lang="fr-FR" dirty="0" smtClean="0"/>
              <a:t>alerte</a:t>
            </a:r>
            <a:endParaRPr lang="fr-FR" dirty="0"/>
          </a:p>
          <a:p>
            <a:pPr algn="just"/>
            <a:r>
              <a:rPr lang="fr-FR" dirty="0"/>
              <a:t>Améliorer la relation , le lien de confiance, le prospect ne sera jamais prêt tant qu’il ne sera pas en </a:t>
            </a:r>
            <a:r>
              <a:rPr lang="fr-FR" dirty="0" smtClean="0"/>
              <a:t>détente</a:t>
            </a:r>
            <a:endParaRPr lang="fr-FR" dirty="0"/>
          </a:p>
          <a:p>
            <a:pPr algn="just"/>
            <a:r>
              <a:rPr lang="fr-FR" dirty="0"/>
              <a:t>Si ton trop amical , il n’y a pas d’appuis </a:t>
            </a:r>
            <a:r>
              <a:rPr lang="fr-FR" dirty="0" smtClean="0"/>
              <a:t>(nos </a:t>
            </a:r>
            <a:r>
              <a:rPr lang="fr-FR" dirty="0"/>
              <a:t>codes</a:t>
            </a:r>
            <a:r>
              <a:rPr lang="fr-FR" dirty="0" smtClean="0"/>
              <a:t>).</a:t>
            </a:r>
            <a:r>
              <a:rPr lang="fr-FR" dirty="0"/>
              <a:t>Garder la posture.</a:t>
            </a:r>
          </a:p>
          <a:p>
            <a:pPr algn="just"/>
            <a:r>
              <a:rPr lang="fr-FR" dirty="0"/>
              <a:t>On conduit une </a:t>
            </a:r>
            <a:r>
              <a:rPr lang="fr-FR" dirty="0" smtClean="0"/>
              <a:t>présentation </a:t>
            </a:r>
            <a:r>
              <a:rPr lang="fr-FR" dirty="0"/>
              <a:t>pour apporter des solutions.</a:t>
            </a:r>
          </a:p>
        </p:txBody>
      </p:sp>
      <p:sp>
        <p:nvSpPr>
          <p:cNvPr id="2" name="Titre 1">
            <a:extLst>
              <a:ext uri="{FF2B5EF4-FFF2-40B4-BE49-F238E27FC236}">
                <a16:creationId xmlns:a16="http://schemas.microsoft.com/office/drawing/2014/main" xmlns="" id="{D4DEBFAC-3565-4E24-BA1D-E34081716927}"/>
              </a:ext>
            </a:extLst>
          </p:cNvPr>
          <p:cNvSpPr>
            <a:spLocks noGrp="1"/>
          </p:cNvSpPr>
          <p:nvPr>
            <p:ph type="title"/>
          </p:nvPr>
        </p:nvSpPr>
        <p:spPr/>
        <p:txBody>
          <a:bodyPr>
            <a:normAutofit/>
          </a:bodyPr>
          <a:lstStyle/>
          <a:p>
            <a:pPr algn="ctr"/>
            <a:r>
              <a:rPr lang="fr-FR" dirty="0" smtClean="0"/>
              <a:t>Permettre </a:t>
            </a:r>
            <a:r>
              <a:rPr lang="fr-FR" dirty="0"/>
              <a:t>de mieux </a:t>
            </a:r>
            <a:r>
              <a:rPr lang="fr-FR" dirty="0" smtClean="0"/>
              <a:t>comprendre</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5" name="Image 4" descr="confiance2.jpg"/>
          <p:cNvPicPr>
            <a:picLocks noChangeAspect="1"/>
          </p:cNvPicPr>
          <p:nvPr/>
        </p:nvPicPr>
        <p:blipFill>
          <a:blip r:embed="rId3"/>
          <a:stretch>
            <a:fillRect/>
          </a:stretch>
        </p:blipFill>
        <p:spPr>
          <a:xfrm>
            <a:off x="8047892" y="4813027"/>
            <a:ext cx="4014605" cy="1927010"/>
          </a:xfrm>
          <a:prstGeom prst="rect">
            <a:avLst/>
          </a:prstGeom>
        </p:spPr>
      </p:pic>
    </p:spTree>
    <p:extLst>
      <p:ext uri="{BB962C8B-B14F-4D97-AF65-F5344CB8AC3E}">
        <p14:creationId xmlns:p14="http://schemas.microsoft.com/office/powerpoint/2010/main" val="1222263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039F311-BEA8-43D5-8E9C-A5D4B52F6B59}"/>
              </a:ext>
            </a:extLst>
          </p:cNvPr>
          <p:cNvSpPr>
            <a:spLocks noGrp="1"/>
          </p:cNvSpPr>
          <p:nvPr>
            <p:ph idx="1"/>
          </p:nvPr>
        </p:nvSpPr>
        <p:spPr>
          <a:xfrm>
            <a:off x="609600" y="2092569"/>
            <a:ext cx="10972800" cy="3914723"/>
          </a:xfrm>
        </p:spPr>
        <p:txBody>
          <a:bodyPr/>
          <a:lstStyle/>
          <a:p>
            <a:r>
              <a:rPr lang="fr-FR" dirty="0"/>
              <a:t>Dans la tête du prospect : </a:t>
            </a:r>
            <a:endParaRPr lang="fr-FR" dirty="0" smtClean="0"/>
          </a:p>
          <a:p>
            <a:endParaRPr lang="fr-FR" dirty="0"/>
          </a:p>
          <a:p>
            <a:pPr lvl="1"/>
            <a:r>
              <a:rPr lang="fr-FR" dirty="0"/>
              <a:t>1/qu’est-ce que j’ai à y gagner ? </a:t>
            </a:r>
          </a:p>
          <a:p>
            <a:pPr lvl="1"/>
            <a:r>
              <a:rPr lang="fr-FR" dirty="0"/>
              <a:t>2/ est-ce que c’est légal ?</a:t>
            </a:r>
          </a:p>
          <a:p>
            <a:pPr lvl="1"/>
            <a:r>
              <a:rPr lang="fr-FR" dirty="0"/>
              <a:t>3/ est-ce que je peux le faire ?</a:t>
            </a:r>
          </a:p>
          <a:p>
            <a:pPr lvl="1"/>
            <a:r>
              <a:rPr lang="fr-FR" dirty="0"/>
              <a:t>4/ combien je vais gagner </a:t>
            </a:r>
            <a:r>
              <a:rPr lang="fr-FR" dirty="0" smtClean="0"/>
              <a:t>?</a:t>
            </a:r>
            <a:endParaRPr lang="fr-FR" dirty="0"/>
          </a:p>
        </p:txBody>
      </p:sp>
      <p:sp>
        <p:nvSpPr>
          <p:cNvPr id="2" name="Titre 1">
            <a:extLst>
              <a:ext uri="{FF2B5EF4-FFF2-40B4-BE49-F238E27FC236}">
                <a16:creationId xmlns:a16="http://schemas.microsoft.com/office/drawing/2014/main" xmlns="" id="{8B126BA9-5CDD-45A8-9159-95FA8B499BC3}"/>
              </a:ext>
            </a:extLst>
          </p:cNvPr>
          <p:cNvSpPr>
            <a:spLocks noGrp="1"/>
          </p:cNvSpPr>
          <p:nvPr>
            <p:ph type="title"/>
          </p:nvPr>
        </p:nvSpPr>
        <p:spPr/>
        <p:txBody>
          <a:bodyPr/>
          <a:lstStyle/>
          <a:p>
            <a:pPr algn="ctr"/>
            <a:r>
              <a:rPr lang="fr-FR" dirty="0"/>
              <a:t>PRESENTATION</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6" name="Image 5" descr="bonhomme-blanc-3d-8-1560x1560.jpg"/>
          <p:cNvPicPr>
            <a:picLocks noChangeAspect="1"/>
          </p:cNvPicPr>
          <p:nvPr/>
        </p:nvPicPr>
        <p:blipFill>
          <a:blip r:embed="rId3"/>
          <a:stretch>
            <a:fillRect/>
          </a:stretch>
        </p:blipFill>
        <p:spPr>
          <a:xfrm>
            <a:off x="7323406" y="1989406"/>
            <a:ext cx="4754880" cy="4754880"/>
          </a:xfrm>
          <a:prstGeom prst="rect">
            <a:avLst/>
          </a:prstGeom>
        </p:spPr>
      </p:pic>
    </p:spTree>
    <p:extLst>
      <p:ext uri="{BB962C8B-B14F-4D97-AF65-F5344CB8AC3E}">
        <p14:creationId xmlns:p14="http://schemas.microsoft.com/office/powerpoint/2010/main" val="379110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42A0286-A03C-42E7-91A9-702C26374217}"/>
              </a:ext>
            </a:extLst>
          </p:cNvPr>
          <p:cNvSpPr>
            <a:spLocks noGrp="1"/>
          </p:cNvSpPr>
          <p:nvPr>
            <p:ph idx="1"/>
          </p:nvPr>
        </p:nvSpPr>
        <p:spPr>
          <a:xfrm>
            <a:off x="609600" y="1481329"/>
            <a:ext cx="11072446" cy="4525963"/>
          </a:xfrm>
        </p:spPr>
        <p:txBody>
          <a:bodyPr>
            <a:normAutofit fontScale="92500" lnSpcReduction="10000"/>
          </a:bodyPr>
          <a:lstStyle/>
          <a:p>
            <a:pPr marL="0" indent="0">
              <a:buNone/>
            </a:pPr>
            <a:r>
              <a:rPr lang="fr-FR" b="1" u="sng" dirty="0">
                <a:solidFill>
                  <a:srgbClr val="FF0000"/>
                </a:solidFill>
              </a:rPr>
              <a:t>1/ </a:t>
            </a:r>
            <a:r>
              <a:rPr lang="fr-FR" b="1" u="sng" dirty="0" smtClean="0">
                <a:solidFill>
                  <a:srgbClr val="FF0000"/>
                </a:solidFill>
              </a:rPr>
              <a:t>Créer </a:t>
            </a:r>
            <a:r>
              <a:rPr lang="fr-FR" b="1" u="sng" dirty="0">
                <a:solidFill>
                  <a:srgbClr val="FF0000"/>
                </a:solidFill>
              </a:rPr>
              <a:t>un lien de sympathie </a:t>
            </a:r>
            <a:r>
              <a:rPr lang="fr-FR" dirty="0"/>
              <a:t>: </a:t>
            </a:r>
            <a:endParaRPr lang="fr-FR" dirty="0" smtClean="0"/>
          </a:p>
          <a:p>
            <a:pPr marL="0" indent="0">
              <a:buNone/>
            </a:pPr>
            <a:endParaRPr lang="fr-FR" dirty="0" smtClean="0"/>
          </a:p>
          <a:p>
            <a:pPr marL="0" indent="0" algn="just">
              <a:buNone/>
            </a:pPr>
            <a:r>
              <a:rPr lang="fr-FR" dirty="0" smtClean="0"/>
              <a:t>* Tenue </a:t>
            </a:r>
            <a:r>
              <a:rPr lang="fr-FR" dirty="0"/>
              <a:t>vestimentaire, trouver des points </a:t>
            </a:r>
            <a:r>
              <a:rPr lang="fr-FR" dirty="0" smtClean="0"/>
              <a:t>communs, faire un compliment, …</a:t>
            </a:r>
          </a:p>
          <a:p>
            <a:pPr marL="0" indent="0" algn="just">
              <a:buNone/>
            </a:pPr>
            <a:endParaRPr lang="fr-FR" dirty="0"/>
          </a:p>
          <a:p>
            <a:pPr marL="0" indent="0" algn="just">
              <a:buNone/>
            </a:pPr>
            <a:r>
              <a:rPr lang="fr-FR" dirty="0" smtClean="0"/>
              <a:t>* Lieu</a:t>
            </a:r>
            <a:r>
              <a:rPr lang="fr-FR" dirty="0"/>
              <a:t>: un endroit </a:t>
            </a:r>
            <a:r>
              <a:rPr lang="fr-FR" dirty="0" smtClean="0"/>
              <a:t>calme</a:t>
            </a:r>
            <a:endParaRPr lang="fr-FR" dirty="0"/>
          </a:p>
          <a:p>
            <a:pPr marL="0" indent="0" algn="just">
              <a:buNone/>
            </a:pPr>
            <a:endParaRPr lang="fr-FR" dirty="0" smtClean="0"/>
          </a:p>
          <a:p>
            <a:pPr marL="0" indent="0" algn="just">
              <a:buNone/>
            </a:pPr>
            <a:r>
              <a:rPr lang="fr-FR" dirty="0" smtClean="0"/>
              <a:t>* Synchronisation </a:t>
            </a:r>
            <a:r>
              <a:rPr lang="fr-FR" dirty="0"/>
              <a:t>sur le débit , le ton et le rythme de la personne,</a:t>
            </a:r>
          </a:p>
          <a:p>
            <a:pPr marL="0" indent="0" algn="just">
              <a:buNone/>
            </a:pPr>
            <a:endParaRPr lang="fr-FR" dirty="0"/>
          </a:p>
          <a:p>
            <a:pPr marL="0" indent="0" algn="just">
              <a:buNone/>
            </a:pPr>
            <a:r>
              <a:rPr lang="fr-FR" dirty="0" smtClean="0"/>
              <a:t>* Puis </a:t>
            </a:r>
            <a:r>
              <a:rPr lang="fr-FR" dirty="0"/>
              <a:t>on met sa casquette de </a:t>
            </a:r>
            <a:r>
              <a:rPr lang="fr-FR" dirty="0" smtClean="0"/>
              <a:t>recruteur (petit </a:t>
            </a:r>
            <a:r>
              <a:rPr lang="fr-FR" dirty="0"/>
              <a:t>geste qui montre que notre posture </a:t>
            </a:r>
            <a:r>
              <a:rPr lang="fr-FR" dirty="0" smtClean="0"/>
              <a:t>change)</a:t>
            </a:r>
            <a:endParaRPr lang="fr-FR" dirty="0"/>
          </a:p>
          <a:p>
            <a:pPr marL="0" indent="0">
              <a:buNone/>
            </a:pPr>
            <a:endParaRPr lang="fr-FR" dirty="0"/>
          </a:p>
        </p:txBody>
      </p:sp>
      <p:sp>
        <p:nvSpPr>
          <p:cNvPr id="2" name="Titre 1">
            <a:extLst>
              <a:ext uri="{FF2B5EF4-FFF2-40B4-BE49-F238E27FC236}">
                <a16:creationId xmlns:a16="http://schemas.microsoft.com/office/drawing/2014/main" xmlns="" id="{2F1A9F94-6540-45EB-8887-15F5ED03A749}"/>
              </a:ext>
            </a:extLst>
          </p:cNvPr>
          <p:cNvSpPr>
            <a:spLocks noGrp="1"/>
          </p:cNvSpPr>
          <p:nvPr>
            <p:ph type="title"/>
          </p:nvPr>
        </p:nvSpPr>
        <p:spPr/>
        <p:txBody>
          <a:bodyPr/>
          <a:lstStyle/>
          <a:p>
            <a:pPr algn="ctr"/>
            <a:r>
              <a:rPr lang="fr-FR" dirty="0" smtClean="0"/>
              <a:t>Les </a:t>
            </a:r>
            <a:r>
              <a:rPr lang="fr-FR" dirty="0"/>
              <a:t>5 points importants</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1928463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EDB5B9F-4B07-4C68-B4BC-3C8878A6DEFC}"/>
              </a:ext>
            </a:extLst>
          </p:cNvPr>
          <p:cNvSpPr>
            <a:spLocks noGrp="1"/>
          </p:cNvSpPr>
          <p:nvPr>
            <p:ph idx="1"/>
          </p:nvPr>
        </p:nvSpPr>
        <p:spPr>
          <a:xfrm>
            <a:off x="609600" y="633047"/>
            <a:ext cx="10972800" cy="5374246"/>
          </a:xfrm>
        </p:spPr>
        <p:txBody>
          <a:bodyPr>
            <a:normAutofit fontScale="92500" lnSpcReduction="20000"/>
          </a:bodyPr>
          <a:lstStyle/>
          <a:p>
            <a:pPr>
              <a:buNone/>
            </a:pPr>
            <a:r>
              <a:rPr lang="fr-FR" b="1" u="sng" dirty="0">
                <a:solidFill>
                  <a:srgbClr val="FF0000"/>
                </a:solidFill>
              </a:rPr>
              <a:t>2/ Poser des questions sur la situation </a:t>
            </a:r>
            <a:r>
              <a:rPr lang="fr-FR" b="1" u="sng" dirty="0" smtClean="0">
                <a:solidFill>
                  <a:srgbClr val="FF0000"/>
                </a:solidFill>
              </a:rPr>
              <a:t>présente</a:t>
            </a:r>
          </a:p>
          <a:p>
            <a:pPr algn="just">
              <a:buNone/>
            </a:pPr>
            <a:endParaRPr lang="fr-FR" dirty="0" smtClean="0"/>
          </a:p>
          <a:p>
            <a:pPr algn="just">
              <a:buNone/>
            </a:pPr>
            <a:r>
              <a:rPr lang="fr-FR" dirty="0" smtClean="0"/>
              <a:t>* Où </a:t>
            </a:r>
            <a:r>
              <a:rPr lang="fr-FR" dirty="0"/>
              <a:t>en êtes-vous par rapport à ce que vous vivez ? </a:t>
            </a:r>
            <a:r>
              <a:rPr lang="fr-FR" dirty="0" smtClean="0"/>
              <a:t>(Demander </a:t>
            </a:r>
            <a:r>
              <a:rPr lang="fr-FR" dirty="0"/>
              <a:t>de décrire pour amener des émotions, que ressentez-vous par rapport à cette </a:t>
            </a:r>
            <a:r>
              <a:rPr lang="fr-FR" dirty="0" smtClean="0"/>
              <a:t>situation …)</a:t>
            </a:r>
          </a:p>
          <a:p>
            <a:pPr algn="just">
              <a:buFont typeface="Arial" charset="0"/>
              <a:buChar char="•"/>
            </a:pPr>
            <a:endParaRPr lang="fr-FR" dirty="0"/>
          </a:p>
          <a:p>
            <a:pPr algn="just">
              <a:buNone/>
            </a:pPr>
            <a:r>
              <a:rPr lang="fr-FR" dirty="0" smtClean="0"/>
              <a:t>* Puis </a:t>
            </a:r>
            <a:r>
              <a:rPr lang="fr-FR" dirty="0"/>
              <a:t>on repart dans le </a:t>
            </a:r>
            <a:r>
              <a:rPr lang="fr-FR" dirty="0" smtClean="0"/>
              <a:t>passé</a:t>
            </a:r>
          </a:p>
          <a:p>
            <a:pPr algn="just">
              <a:buNone/>
            </a:pPr>
            <a:endParaRPr lang="fr-FR" dirty="0"/>
          </a:p>
          <a:p>
            <a:pPr algn="just">
              <a:buNone/>
            </a:pPr>
            <a:r>
              <a:rPr lang="fr-FR" dirty="0" smtClean="0"/>
              <a:t>* Prendre </a:t>
            </a:r>
            <a:r>
              <a:rPr lang="fr-FR" dirty="0"/>
              <a:t>des notes , on creuse</a:t>
            </a:r>
            <a:r>
              <a:rPr lang="fr-FR" dirty="0" smtClean="0"/>
              <a:t>.</a:t>
            </a:r>
          </a:p>
          <a:p>
            <a:pPr algn="just">
              <a:buNone/>
            </a:pPr>
            <a:endParaRPr lang="fr-FR" dirty="0"/>
          </a:p>
          <a:p>
            <a:pPr algn="just">
              <a:buFont typeface="Arial" charset="0"/>
              <a:buChar char="•"/>
            </a:pPr>
            <a:r>
              <a:rPr lang="fr-FR" dirty="0" smtClean="0"/>
              <a:t>Puis </a:t>
            </a:r>
            <a:r>
              <a:rPr lang="fr-FR" dirty="0"/>
              <a:t>passer dans le </a:t>
            </a:r>
            <a:r>
              <a:rPr lang="fr-FR" dirty="0" smtClean="0"/>
              <a:t>futur (comment </a:t>
            </a:r>
            <a:r>
              <a:rPr lang="fr-FR" dirty="0"/>
              <a:t>envisagez-vous la suite idéalement ? Vous avez déjà envisagé d’être entrepreneur ? </a:t>
            </a:r>
            <a:r>
              <a:rPr lang="fr-FR" dirty="0" smtClean="0"/>
              <a:t>……)</a:t>
            </a:r>
          </a:p>
          <a:p>
            <a:pPr algn="just">
              <a:buFont typeface="Arial" charset="0"/>
              <a:buChar char="•"/>
            </a:pPr>
            <a:endParaRPr lang="fr-FR" dirty="0"/>
          </a:p>
          <a:p>
            <a:pPr algn="just">
              <a:buNone/>
            </a:pPr>
            <a:r>
              <a:rPr lang="fr-FR" dirty="0" smtClean="0"/>
              <a:t>* Sortir </a:t>
            </a:r>
            <a:r>
              <a:rPr lang="fr-FR" dirty="0"/>
              <a:t>la fiche des 9 points </a:t>
            </a:r>
            <a:r>
              <a:rPr lang="fr-FR" dirty="0" smtClean="0"/>
              <a:t>(voilà </a:t>
            </a:r>
            <a:r>
              <a:rPr lang="fr-FR" dirty="0"/>
              <a:t>pourquoi les personnes nous </a:t>
            </a:r>
            <a:r>
              <a:rPr lang="fr-FR" dirty="0" smtClean="0"/>
              <a:t>rejoignent)</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2013157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46DDB7B4-313C-4259-83BF-1CCA37CE39C3}"/>
              </a:ext>
            </a:extLst>
          </p:cNvPr>
          <p:cNvSpPr txBox="1"/>
          <p:nvPr/>
        </p:nvSpPr>
        <p:spPr>
          <a:xfrm>
            <a:off x="6904897" y="1887451"/>
            <a:ext cx="5046784" cy="4801314"/>
          </a:xfrm>
          <a:prstGeom prst="rect">
            <a:avLst/>
          </a:prstGeom>
          <a:noFill/>
        </p:spPr>
        <p:txBody>
          <a:bodyPr wrap="square" rtlCol="0">
            <a:spAutoFit/>
          </a:bodyPr>
          <a:lstStyle/>
          <a:p>
            <a:r>
              <a:rPr lang="fr-FR" dirty="0" smtClean="0">
                <a:solidFill>
                  <a:schemeClr val="accent3">
                    <a:lumMod val="75000"/>
                  </a:schemeClr>
                </a:solidFill>
              </a:rPr>
              <a:t>1</a:t>
            </a:r>
            <a:r>
              <a:rPr lang="fr-FR" dirty="0">
                <a:solidFill>
                  <a:schemeClr val="accent3">
                    <a:lumMod val="75000"/>
                  </a:schemeClr>
                </a:solidFill>
              </a:rPr>
              <a:t>/ Gagner un revenu </a:t>
            </a:r>
            <a:r>
              <a:rPr lang="fr-FR" dirty="0" smtClean="0">
                <a:solidFill>
                  <a:schemeClr val="accent3">
                    <a:lumMod val="75000"/>
                  </a:schemeClr>
                </a:solidFill>
              </a:rPr>
              <a:t>additionnel</a:t>
            </a:r>
            <a:endParaRPr lang="fr-FR" dirty="0">
              <a:solidFill>
                <a:schemeClr val="accent3">
                  <a:lumMod val="75000"/>
                </a:schemeClr>
              </a:solidFill>
            </a:endParaRPr>
          </a:p>
          <a:p>
            <a:endParaRPr lang="fr-FR" dirty="0">
              <a:solidFill>
                <a:schemeClr val="accent3">
                  <a:lumMod val="75000"/>
                </a:schemeClr>
              </a:solidFill>
            </a:endParaRPr>
          </a:p>
          <a:p>
            <a:r>
              <a:rPr lang="fr-FR" dirty="0">
                <a:solidFill>
                  <a:schemeClr val="accent3">
                    <a:lumMod val="75000"/>
                  </a:schemeClr>
                </a:solidFill>
              </a:rPr>
              <a:t>2/ Jouir de la liberté </a:t>
            </a:r>
            <a:r>
              <a:rPr lang="fr-FR" dirty="0" smtClean="0">
                <a:solidFill>
                  <a:schemeClr val="accent3">
                    <a:lumMod val="75000"/>
                  </a:schemeClr>
                </a:solidFill>
              </a:rPr>
              <a:t>financière</a:t>
            </a:r>
            <a:endParaRPr lang="fr-FR" dirty="0">
              <a:solidFill>
                <a:schemeClr val="accent3">
                  <a:lumMod val="75000"/>
                </a:schemeClr>
              </a:solidFill>
            </a:endParaRPr>
          </a:p>
          <a:p>
            <a:endParaRPr lang="fr-FR" dirty="0">
              <a:solidFill>
                <a:schemeClr val="accent3">
                  <a:lumMod val="75000"/>
                </a:schemeClr>
              </a:solidFill>
            </a:endParaRPr>
          </a:p>
          <a:p>
            <a:r>
              <a:rPr lang="fr-FR" dirty="0">
                <a:solidFill>
                  <a:schemeClr val="accent3">
                    <a:lumMod val="75000"/>
                  </a:schemeClr>
                </a:solidFill>
              </a:rPr>
              <a:t>3/ Posséder sa propre </a:t>
            </a:r>
            <a:r>
              <a:rPr lang="fr-FR" dirty="0" smtClean="0">
                <a:solidFill>
                  <a:schemeClr val="accent3">
                    <a:lumMod val="75000"/>
                  </a:schemeClr>
                </a:solidFill>
              </a:rPr>
              <a:t>entreprise</a:t>
            </a:r>
            <a:endParaRPr lang="fr-FR" dirty="0">
              <a:solidFill>
                <a:schemeClr val="accent3">
                  <a:lumMod val="75000"/>
                </a:schemeClr>
              </a:solidFill>
            </a:endParaRPr>
          </a:p>
          <a:p>
            <a:endParaRPr lang="fr-FR" dirty="0">
              <a:solidFill>
                <a:schemeClr val="accent3">
                  <a:lumMod val="75000"/>
                </a:schemeClr>
              </a:solidFill>
            </a:endParaRPr>
          </a:p>
          <a:p>
            <a:r>
              <a:rPr lang="fr-FR" dirty="0">
                <a:solidFill>
                  <a:schemeClr val="accent3">
                    <a:lumMod val="75000"/>
                  </a:schemeClr>
                </a:solidFill>
              </a:rPr>
              <a:t>4/ Disposer de plus de temps </a:t>
            </a:r>
            <a:r>
              <a:rPr lang="fr-FR" dirty="0" smtClean="0">
                <a:solidFill>
                  <a:schemeClr val="accent3">
                    <a:lumMod val="75000"/>
                  </a:schemeClr>
                </a:solidFill>
              </a:rPr>
              <a:t>libre</a:t>
            </a:r>
            <a:endParaRPr lang="fr-FR" dirty="0">
              <a:solidFill>
                <a:schemeClr val="accent3">
                  <a:lumMod val="75000"/>
                </a:schemeClr>
              </a:solidFill>
            </a:endParaRPr>
          </a:p>
          <a:p>
            <a:endParaRPr lang="fr-FR" dirty="0">
              <a:solidFill>
                <a:schemeClr val="accent3">
                  <a:lumMod val="75000"/>
                </a:schemeClr>
              </a:solidFill>
            </a:endParaRPr>
          </a:p>
          <a:p>
            <a:r>
              <a:rPr lang="fr-FR" dirty="0">
                <a:solidFill>
                  <a:schemeClr val="accent3">
                    <a:lumMod val="75000"/>
                  </a:schemeClr>
                </a:solidFill>
              </a:rPr>
              <a:t>5/ Accélérer son développement </a:t>
            </a:r>
            <a:r>
              <a:rPr lang="fr-FR" dirty="0" smtClean="0">
                <a:solidFill>
                  <a:schemeClr val="accent3">
                    <a:lumMod val="75000"/>
                  </a:schemeClr>
                </a:solidFill>
              </a:rPr>
              <a:t>personnel</a:t>
            </a:r>
            <a:endParaRPr lang="fr-FR" dirty="0">
              <a:solidFill>
                <a:schemeClr val="accent3">
                  <a:lumMod val="75000"/>
                </a:schemeClr>
              </a:solidFill>
            </a:endParaRPr>
          </a:p>
          <a:p>
            <a:endParaRPr lang="fr-FR" dirty="0">
              <a:solidFill>
                <a:schemeClr val="accent3">
                  <a:lumMod val="75000"/>
                </a:schemeClr>
              </a:solidFill>
            </a:endParaRPr>
          </a:p>
          <a:p>
            <a:r>
              <a:rPr lang="fr-FR" dirty="0">
                <a:solidFill>
                  <a:schemeClr val="accent3">
                    <a:lumMod val="75000"/>
                  </a:schemeClr>
                </a:solidFill>
              </a:rPr>
              <a:t>6/ Aider les </a:t>
            </a:r>
            <a:r>
              <a:rPr lang="fr-FR" dirty="0" smtClean="0">
                <a:solidFill>
                  <a:schemeClr val="accent3">
                    <a:lumMod val="75000"/>
                  </a:schemeClr>
                </a:solidFill>
              </a:rPr>
              <a:t>autres</a:t>
            </a:r>
            <a:endParaRPr lang="fr-FR" dirty="0">
              <a:solidFill>
                <a:schemeClr val="accent3">
                  <a:lumMod val="75000"/>
                </a:schemeClr>
              </a:solidFill>
            </a:endParaRPr>
          </a:p>
          <a:p>
            <a:endParaRPr lang="fr-FR" dirty="0">
              <a:solidFill>
                <a:schemeClr val="accent3">
                  <a:lumMod val="75000"/>
                </a:schemeClr>
              </a:solidFill>
            </a:endParaRPr>
          </a:p>
          <a:p>
            <a:r>
              <a:rPr lang="fr-FR" dirty="0">
                <a:solidFill>
                  <a:schemeClr val="accent3">
                    <a:lumMod val="75000"/>
                  </a:schemeClr>
                </a:solidFill>
              </a:rPr>
              <a:t>7/ Etablir de nouveaux </a:t>
            </a:r>
            <a:r>
              <a:rPr lang="fr-FR" dirty="0" smtClean="0">
                <a:solidFill>
                  <a:schemeClr val="accent3">
                    <a:lumMod val="75000"/>
                  </a:schemeClr>
                </a:solidFill>
              </a:rPr>
              <a:t>contacts</a:t>
            </a:r>
            <a:endParaRPr lang="fr-FR" dirty="0">
              <a:solidFill>
                <a:schemeClr val="accent3">
                  <a:lumMod val="75000"/>
                </a:schemeClr>
              </a:solidFill>
            </a:endParaRPr>
          </a:p>
          <a:p>
            <a:endParaRPr lang="fr-FR" dirty="0">
              <a:solidFill>
                <a:schemeClr val="accent3">
                  <a:lumMod val="75000"/>
                </a:schemeClr>
              </a:solidFill>
            </a:endParaRPr>
          </a:p>
          <a:p>
            <a:r>
              <a:rPr lang="fr-FR" dirty="0">
                <a:solidFill>
                  <a:schemeClr val="accent3">
                    <a:lumMod val="75000"/>
                  </a:schemeClr>
                </a:solidFill>
              </a:rPr>
              <a:t>8/ S’assurer une </a:t>
            </a:r>
            <a:r>
              <a:rPr lang="fr-FR" dirty="0" smtClean="0">
                <a:solidFill>
                  <a:schemeClr val="accent3">
                    <a:lumMod val="75000"/>
                  </a:schemeClr>
                </a:solidFill>
              </a:rPr>
              <a:t>retraite</a:t>
            </a:r>
            <a:endParaRPr lang="fr-FR" dirty="0">
              <a:solidFill>
                <a:schemeClr val="accent3">
                  <a:lumMod val="75000"/>
                </a:schemeClr>
              </a:solidFill>
            </a:endParaRPr>
          </a:p>
          <a:p>
            <a:endParaRPr lang="fr-FR" dirty="0">
              <a:solidFill>
                <a:schemeClr val="accent3">
                  <a:lumMod val="75000"/>
                </a:schemeClr>
              </a:solidFill>
            </a:endParaRPr>
          </a:p>
          <a:p>
            <a:r>
              <a:rPr lang="fr-FR" dirty="0">
                <a:solidFill>
                  <a:schemeClr val="accent3">
                    <a:lumMod val="75000"/>
                  </a:schemeClr>
                </a:solidFill>
              </a:rPr>
              <a:t>9/  Laisser un </a:t>
            </a:r>
            <a:r>
              <a:rPr lang="fr-FR" dirty="0" smtClean="0">
                <a:solidFill>
                  <a:schemeClr val="accent3">
                    <a:lumMod val="75000"/>
                  </a:schemeClr>
                </a:solidFill>
              </a:rPr>
              <a:t>héritage</a:t>
            </a:r>
            <a:endParaRPr lang="fr-FR" dirty="0">
              <a:solidFill>
                <a:schemeClr val="accent3">
                  <a:lumMod val="75000"/>
                </a:schemeClr>
              </a:solidFill>
            </a:endParaRPr>
          </a:p>
        </p:txBody>
      </p:sp>
      <p:pic>
        <p:nvPicPr>
          <p:cNvPr id="3" name="Image 2" descr="BeForever_Logo.png"/>
          <p:cNvPicPr>
            <a:picLocks noChangeAspect="1"/>
          </p:cNvPicPr>
          <p:nvPr/>
        </p:nvPicPr>
        <p:blipFill>
          <a:blip r:embed="rId2"/>
          <a:stretch>
            <a:fillRect/>
          </a:stretch>
        </p:blipFill>
        <p:spPr>
          <a:xfrm>
            <a:off x="99752" y="5893692"/>
            <a:ext cx="847899" cy="927551"/>
          </a:xfrm>
          <a:prstGeom prst="rect">
            <a:avLst/>
          </a:prstGeom>
        </p:spPr>
      </p:pic>
      <p:sp>
        <p:nvSpPr>
          <p:cNvPr id="4" name="Titre 1">
            <a:extLst>
              <a:ext uri="{FF2B5EF4-FFF2-40B4-BE49-F238E27FC236}">
                <a16:creationId xmlns:a16="http://schemas.microsoft.com/office/drawing/2014/main" xmlns="" id="{D4DEBFAC-3565-4E24-BA1D-E34081716927}"/>
              </a:ext>
            </a:extLst>
          </p:cNvPr>
          <p:cNvSpPr txBox="1">
            <a:spLocks/>
          </p:cNvSpPr>
          <p:nvPr/>
        </p:nvSpPr>
        <p:spPr>
          <a:xfrm>
            <a:off x="609600" y="474784"/>
            <a:ext cx="10972800" cy="942853"/>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Les 9 raisons</a:t>
            </a:r>
            <a:r>
              <a:rPr kumimoji="0" lang="fr-FR" sz="41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de choisir le MLM</a:t>
            </a:r>
            <a:endParaRPr kumimoji="0" lang="fr-FR"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Titre 1">
            <a:extLst>
              <a:ext uri="{FF2B5EF4-FFF2-40B4-BE49-F238E27FC236}">
                <a16:creationId xmlns:a16="http://schemas.microsoft.com/office/drawing/2014/main" xmlns="" id="{D4DEBFAC-3565-4E24-BA1D-E34081716927}"/>
              </a:ext>
            </a:extLst>
          </p:cNvPr>
          <p:cNvSpPr txBox="1">
            <a:spLocks/>
          </p:cNvSpPr>
          <p:nvPr/>
        </p:nvSpPr>
        <p:spPr>
          <a:xfrm>
            <a:off x="762000" y="427038"/>
            <a:ext cx="109728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Image 5" descr="faire-de-nouvelles-rencontres.jpg"/>
          <p:cNvPicPr>
            <a:picLocks noChangeAspect="1"/>
          </p:cNvPicPr>
          <p:nvPr/>
        </p:nvPicPr>
        <p:blipFill>
          <a:blip r:embed="rId3"/>
          <a:stretch>
            <a:fillRect/>
          </a:stretch>
        </p:blipFill>
        <p:spPr>
          <a:xfrm>
            <a:off x="104335" y="1909690"/>
            <a:ext cx="6664764" cy="3635326"/>
          </a:xfrm>
          <a:prstGeom prst="rect">
            <a:avLst/>
          </a:prstGeom>
        </p:spPr>
      </p:pic>
    </p:spTree>
    <p:extLst>
      <p:ext uri="{BB962C8B-B14F-4D97-AF65-F5344CB8AC3E}">
        <p14:creationId xmlns:p14="http://schemas.microsoft.com/office/powerpoint/2010/main" val="1303593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E0B8065-AE39-419A-B415-0B247C5B4D49}"/>
              </a:ext>
            </a:extLst>
          </p:cNvPr>
          <p:cNvSpPr>
            <a:spLocks noGrp="1"/>
          </p:cNvSpPr>
          <p:nvPr>
            <p:ph idx="1"/>
          </p:nvPr>
        </p:nvSpPr>
        <p:spPr>
          <a:xfrm>
            <a:off x="609600" y="902677"/>
            <a:ext cx="10972800" cy="5104615"/>
          </a:xfrm>
        </p:spPr>
        <p:txBody>
          <a:bodyPr>
            <a:normAutofit fontScale="77500" lnSpcReduction="20000"/>
          </a:bodyPr>
          <a:lstStyle/>
          <a:p>
            <a:pPr algn="just">
              <a:buNone/>
            </a:pPr>
            <a:r>
              <a:rPr lang="fr-FR" b="1" u="sng" dirty="0">
                <a:solidFill>
                  <a:srgbClr val="FF0000"/>
                </a:solidFill>
              </a:rPr>
              <a:t>3/ </a:t>
            </a:r>
            <a:r>
              <a:rPr lang="fr-FR" b="1" u="sng" dirty="0" smtClean="0">
                <a:solidFill>
                  <a:srgbClr val="FF0000"/>
                </a:solidFill>
              </a:rPr>
              <a:t>Transition</a:t>
            </a:r>
          </a:p>
          <a:p>
            <a:pPr algn="just">
              <a:buNone/>
            </a:pPr>
            <a:endParaRPr lang="fr-FR" dirty="0" smtClean="0"/>
          </a:p>
          <a:p>
            <a:pPr algn="just">
              <a:buNone/>
            </a:pPr>
            <a:endParaRPr lang="fr-FR" dirty="0" smtClean="0"/>
          </a:p>
          <a:p>
            <a:pPr algn="just">
              <a:buNone/>
            </a:pPr>
            <a:r>
              <a:rPr lang="fr-FR" dirty="0" smtClean="0"/>
              <a:t> * Recentrer </a:t>
            </a:r>
            <a:r>
              <a:rPr lang="fr-FR" dirty="0"/>
              <a:t>la personne : avant que l’on rentre clairement dans le projet, est-ce que vous êtes ouvert à écouter d’autres propositions ? Avant de vous parler de la compagnie, je vais vous présenter l’industrie, et si cela vous convient nous irons plus loin, sinon, nous nous arrêterons là et vous ne perdrez pas de temps et moi non </a:t>
            </a:r>
            <a:r>
              <a:rPr lang="fr-FR" dirty="0" smtClean="0"/>
              <a:t>plus</a:t>
            </a:r>
          </a:p>
          <a:p>
            <a:pPr algn="just">
              <a:buNone/>
            </a:pPr>
            <a:endParaRPr lang="fr-FR" dirty="0"/>
          </a:p>
          <a:p>
            <a:pPr algn="just">
              <a:buNone/>
            </a:pPr>
            <a:r>
              <a:rPr lang="fr-FR" dirty="0" smtClean="0"/>
              <a:t>* Avez-vous </a:t>
            </a:r>
            <a:r>
              <a:rPr lang="fr-FR" dirty="0"/>
              <a:t>déjà entendu parlé du social business, de l’entreprise collaborative , avant on l’appelait le MR. </a:t>
            </a:r>
            <a:endParaRPr lang="fr-FR" dirty="0" smtClean="0"/>
          </a:p>
          <a:p>
            <a:pPr algn="just">
              <a:buNone/>
            </a:pPr>
            <a:endParaRPr lang="fr-FR" dirty="0"/>
          </a:p>
          <a:p>
            <a:pPr algn="just">
              <a:buNone/>
            </a:pPr>
            <a:r>
              <a:rPr lang="fr-FR" dirty="0" smtClean="0"/>
              <a:t>* Vous </a:t>
            </a:r>
            <a:r>
              <a:rPr lang="fr-FR" dirty="0"/>
              <a:t>me permettez de vous l’expliquer réellement </a:t>
            </a:r>
            <a:r>
              <a:rPr lang="fr-FR" dirty="0" smtClean="0"/>
              <a:t>?</a:t>
            </a:r>
          </a:p>
          <a:p>
            <a:pPr lvl="1" algn="just">
              <a:buFont typeface="Arial" charset="0"/>
              <a:buChar char="•"/>
            </a:pPr>
            <a:r>
              <a:rPr lang="fr-FR" dirty="0" smtClean="0"/>
              <a:t>A/ Comparaison </a:t>
            </a:r>
            <a:r>
              <a:rPr lang="fr-FR" dirty="0"/>
              <a:t>marketing traditionnel et MR </a:t>
            </a:r>
          </a:p>
          <a:p>
            <a:pPr lvl="1" algn="just">
              <a:buFont typeface="Arial" charset="0"/>
              <a:buChar char="•"/>
            </a:pPr>
            <a:r>
              <a:rPr lang="fr-FR" dirty="0" smtClean="0"/>
              <a:t>B/ Comparaison </a:t>
            </a:r>
            <a:r>
              <a:rPr lang="fr-FR" dirty="0"/>
              <a:t>rémunération : </a:t>
            </a:r>
            <a:r>
              <a:rPr lang="fr-FR" dirty="0" smtClean="0"/>
              <a:t>franchises</a:t>
            </a:r>
            <a:endParaRPr lang="fr-FR" dirty="0"/>
          </a:p>
          <a:p>
            <a:pPr lvl="1" algn="just">
              <a:buFont typeface="Arial" charset="0"/>
              <a:buChar char="•"/>
            </a:pPr>
            <a:r>
              <a:rPr lang="fr-FR" dirty="0" smtClean="0"/>
              <a:t>C/ Exemple : 5 personnes qui connaissent 5 personnes = 25 x5= 125 x5 =625 x5 = 3125 </a:t>
            </a:r>
          </a:p>
          <a:p>
            <a:pPr lvl="1" algn="just">
              <a:buFont typeface="Arial" charset="0"/>
              <a:buChar char="•"/>
            </a:pPr>
            <a:r>
              <a:rPr lang="fr-FR" dirty="0" smtClean="0"/>
              <a:t>D/ Est-ce que vous voulez qu’on aille plus loin ?</a:t>
            </a:r>
          </a:p>
          <a:p>
            <a:pPr algn="just">
              <a:buFont typeface="Arial" charset="0"/>
              <a:buChar char="•"/>
            </a:pPr>
            <a:endParaRPr lang="fr-FR" dirty="0" smtClean="0"/>
          </a:p>
          <a:p>
            <a:pPr algn="just">
              <a:buFont typeface="Arial" charset="0"/>
              <a:buChar char="•"/>
            </a:pPr>
            <a:endParaRPr lang="fr-FR" dirty="0" smtClean="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116910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a:extLst>
              <a:ext uri="{FF2B5EF4-FFF2-40B4-BE49-F238E27FC236}">
                <a16:creationId xmlns:a16="http://schemas.microsoft.com/office/drawing/2014/main" xmlns="" id="{41D91619-F0F4-4ED8-BC2C-872455E84C39}"/>
              </a:ext>
            </a:extLst>
          </p:cNvPr>
          <p:cNvSpPr/>
          <p:nvPr/>
        </p:nvSpPr>
        <p:spPr>
          <a:xfrm>
            <a:off x="3256156" y="505150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xmlns="" id="{2235D24D-1609-47C8-BD97-B71D2E553D44}"/>
              </a:ext>
            </a:extLst>
          </p:cNvPr>
          <p:cNvSpPr txBox="1"/>
          <p:nvPr/>
        </p:nvSpPr>
        <p:spPr>
          <a:xfrm>
            <a:off x="1985774" y="990458"/>
            <a:ext cx="2638864" cy="369332"/>
          </a:xfrm>
          <a:prstGeom prst="rect">
            <a:avLst/>
          </a:prstGeom>
          <a:noFill/>
        </p:spPr>
        <p:txBody>
          <a:bodyPr wrap="none" rtlCol="0" anchor="ctr">
            <a:spAutoFit/>
          </a:bodyPr>
          <a:lstStyle/>
          <a:p>
            <a:r>
              <a:rPr lang="fr-FR" dirty="0"/>
              <a:t>Marketing traditionnel</a:t>
            </a:r>
          </a:p>
        </p:txBody>
      </p:sp>
      <p:sp>
        <p:nvSpPr>
          <p:cNvPr id="20" name="ZoneTexte 19">
            <a:extLst>
              <a:ext uri="{FF2B5EF4-FFF2-40B4-BE49-F238E27FC236}">
                <a16:creationId xmlns:a16="http://schemas.microsoft.com/office/drawing/2014/main" xmlns="" id="{C60B6177-AC00-4E28-B01B-DD04DB95F87D}"/>
              </a:ext>
            </a:extLst>
          </p:cNvPr>
          <p:cNvSpPr txBox="1"/>
          <p:nvPr/>
        </p:nvSpPr>
        <p:spPr>
          <a:xfrm>
            <a:off x="780158" y="3417562"/>
            <a:ext cx="976549" cy="369332"/>
          </a:xfrm>
          <a:prstGeom prst="rect">
            <a:avLst/>
          </a:prstGeom>
          <a:noFill/>
        </p:spPr>
        <p:txBody>
          <a:bodyPr wrap="none" rtlCol="0">
            <a:spAutoFit/>
          </a:bodyPr>
          <a:lstStyle/>
          <a:p>
            <a:r>
              <a:rPr lang="fr-FR" b="1" dirty="0" smtClean="0">
                <a:solidFill>
                  <a:srgbClr val="FF0000"/>
                </a:solidFill>
              </a:rPr>
              <a:t>Prix x5</a:t>
            </a:r>
            <a:endParaRPr lang="fr-FR" b="1" dirty="0">
              <a:solidFill>
                <a:srgbClr val="FF0000"/>
              </a:solidFill>
            </a:endParaRPr>
          </a:p>
        </p:txBody>
      </p:sp>
      <p:grpSp>
        <p:nvGrpSpPr>
          <p:cNvPr id="29" name="Groupe 28"/>
          <p:cNvGrpSpPr/>
          <p:nvPr/>
        </p:nvGrpSpPr>
        <p:grpSpPr>
          <a:xfrm>
            <a:off x="1572322" y="1384370"/>
            <a:ext cx="3501483" cy="4761571"/>
            <a:chOff x="1572322" y="780584"/>
            <a:chExt cx="3501483" cy="4761571"/>
          </a:xfrm>
        </p:grpSpPr>
        <p:sp>
          <p:nvSpPr>
            <p:cNvPr id="2" name="Ellipse 1">
              <a:extLst>
                <a:ext uri="{FF2B5EF4-FFF2-40B4-BE49-F238E27FC236}">
                  <a16:creationId xmlns:a16="http://schemas.microsoft.com/office/drawing/2014/main" xmlns="" id="{23A73B4A-BE7F-4BDE-90EE-F3138D3C618D}"/>
                </a:ext>
              </a:extLst>
            </p:cNvPr>
            <p:cNvSpPr/>
            <p:nvPr/>
          </p:nvSpPr>
          <p:spPr>
            <a:xfrm>
              <a:off x="2486722" y="780584"/>
              <a:ext cx="1728439" cy="57986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Société</a:t>
              </a:r>
            </a:p>
          </p:txBody>
        </p:sp>
        <p:cxnSp>
          <p:nvCxnSpPr>
            <p:cNvPr id="4" name="Connecteur droit 3">
              <a:extLst>
                <a:ext uri="{FF2B5EF4-FFF2-40B4-BE49-F238E27FC236}">
                  <a16:creationId xmlns:a16="http://schemas.microsoft.com/office/drawing/2014/main" xmlns="" id="{76AC9950-2964-4926-9563-0AB2F018CA1D}"/>
                </a:ext>
              </a:extLst>
            </p:cNvPr>
            <p:cNvCxnSpPr>
              <a:stCxn id="2" idx="4"/>
            </p:cNvCxnSpPr>
            <p:nvPr/>
          </p:nvCxnSpPr>
          <p:spPr>
            <a:xfrm>
              <a:off x="3350942" y="1360448"/>
              <a:ext cx="16726" cy="557561"/>
            </a:xfrm>
            <a:prstGeom prst="line">
              <a:avLst/>
            </a:prstGeom>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xmlns="" id="{5EF5DE22-B2D2-4FAA-9263-C57650863BCB}"/>
                </a:ext>
              </a:extLst>
            </p:cNvPr>
            <p:cNvSpPr/>
            <p:nvPr/>
          </p:nvSpPr>
          <p:spPr>
            <a:xfrm>
              <a:off x="2263698" y="1739591"/>
              <a:ext cx="2118732" cy="74713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700" dirty="0">
                  <a:ln w="0"/>
                  <a:solidFill>
                    <a:schemeClr val="tx1"/>
                  </a:solidFill>
                  <a:effectLst>
                    <a:outerShdw blurRad="38100" dist="19050" dir="2700000" algn="tl" rotWithShape="0">
                      <a:schemeClr val="dk1">
                        <a:alpha val="40000"/>
                      </a:schemeClr>
                    </a:outerShdw>
                  </a:effectLst>
                </a:rPr>
                <a:t>I</a:t>
              </a:r>
              <a:r>
                <a:rPr lang="fr-FR" sz="1700" dirty="0" smtClean="0">
                  <a:ln w="0"/>
                  <a:solidFill>
                    <a:schemeClr val="tx1"/>
                  </a:solidFill>
                  <a:effectLst>
                    <a:outerShdw blurRad="38100" dist="19050" dir="2700000" algn="tl" rotWithShape="0">
                      <a:schemeClr val="dk1">
                        <a:alpha val="40000"/>
                      </a:schemeClr>
                    </a:outerShdw>
                  </a:effectLst>
                </a:rPr>
                <a:t>mportateur</a:t>
              </a:r>
              <a:endParaRPr lang="fr-FR" sz="1700" dirty="0">
                <a:ln w="0"/>
                <a:solidFill>
                  <a:schemeClr val="tx1"/>
                </a:solidFill>
                <a:effectLst>
                  <a:outerShdw blurRad="38100" dist="19050" dir="2700000" algn="tl" rotWithShape="0">
                    <a:schemeClr val="dk1">
                      <a:alpha val="40000"/>
                    </a:schemeClr>
                  </a:outerShdw>
                </a:effectLst>
              </a:endParaRPr>
            </a:p>
          </p:txBody>
        </p:sp>
        <p:cxnSp>
          <p:nvCxnSpPr>
            <p:cNvPr id="7" name="Connecteur droit 6">
              <a:extLst>
                <a:ext uri="{FF2B5EF4-FFF2-40B4-BE49-F238E27FC236}">
                  <a16:creationId xmlns:a16="http://schemas.microsoft.com/office/drawing/2014/main" xmlns="" id="{AF76CC62-16CB-4FE2-BEC4-9BBF6AD07BD9}"/>
                </a:ext>
              </a:extLst>
            </p:cNvPr>
            <p:cNvCxnSpPr>
              <a:cxnSpLocks/>
              <a:stCxn id="5" idx="4"/>
            </p:cNvCxnSpPr>
            <p:nvPr/>
          </p:nvCxnSpPr>
          <p:spPr>
            <a:xfrm>
              <a:off x="3323064" y="2486723"/>
              <a:ext cx="11151" cy="858643"/>
            </a:xfrm>
            <a:prstGeom prst="line">
              <a:avLst/>
            </a:prstGeom>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xmlns="" id="{12F4C4B2-40B5-4311-BA74-DB032A6FB0E8}"/>
                </a:ext>
              </a:extLst>
            </p:cNvPr>
            <p:cNvSpPr/>
            <p:nvPr/>
          </p:nvSpPr>
          <p:spPr>
            <a:xfrm>
              <a:off x="2297151" y="2785288"/>
              <a:ext cx="2040673" cy="68022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G</a:t>
              </a:r>
              <a:r>
                <a:rPr lang="fr-FR" dirty="0" smtClean="0">
                  <a:ln w="0"/>
                  <a:solidFill>
                    <a:schemeClr val="tx1"/>
                  </a:solidFill>
                  <a:effectLst>
                    <a:outerShdw blurRad="38100" dist="19050" dir="2700000" algn="tl" rotWithShape="0">
                      <a:schemeClr val="dk1">
                        <a:alpha val="40000"/>
                      </a:schemeClr>
                    </a:outerShdw>
                  </a:effectLst>
                </a:rPr>
                <a:t>rossiste</a:t>
              </a:r>
              <a:endParaRPr lang="fr-FR" dirty="0"/>
            </a:p>
          </p:txBody>
        </p:sp>
        <p:cxnSp>
          <p:nvCxnSpPr>
            <p:cNvPr id="10" name="Connecteur droit 9">
              <a:extLst>
                <a:ext uri="{FF2B5EF4-FFF2-40B4-BE49-F238E27FC236}">
                  <a16:creationId xmlns:a16="http://schemas.microsoft.com/office/drawing/2014/main" xmlns="" id="{EEF6E58A-C6CB-46C0-A5AA-DB7129DDD948}"/>
                </a:ext>
              </a:extLst>
            </p:cNvPr>
            <p:cNvCxnSpPr>
              <a:stCxn id="8" idx="4"/>
            </p:cNvCxnSpPr>
            <p:nvPr/>
          </p:nvCxnSpPr>
          <p:spPr>
            <a:xfrm>
              <a:off x="3317488" y="3465513"/>
              <a:ext cx="5575" cy="401445"/>
            </a:xfrm>
            <a:prstGeom prst="line">
              <a:avLst/>
            </a:prstGeom>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xmlns="" id="{42014F41-BBD8-4EAD-97E8-4FD59AF92488}"/>
                </a:ext>
              </a:extLst>
            </p:cNvPr>
            <p:cNvSpPr/>
            <p:nvPr/>
          </p:nvSpPr>
          <p:spPr>
            <a:xfrm>
              <a:off x="2286000" y="3791414"/>
              <a:ext cx="2007219" cy="72482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B</a:t>
              </a:r>
              <a:r>
                <a:rPr lang="fr-FR" dirty="0" smtClean="0">
                  <a:ln w="0"/>
                  <a:solidFill>
                    <a:schemeClr val="tx1"/>
                  </a:solidFill>
                  <a:effectLst>
                    <a:outerShdw blurRad="38100" dist="19050" dir="2700000" algn="tl" rotWithShape="0">
                      <a:schemeClr val="dk1">
                        <a:alpha val="40000"/>
                      </a:schemeClr>
                    </a:outerShdw>
                  </a:effectLst>
                </a:rPr>
                <a:t>outique</a:t>
              </a:r>
              <a:endParaRPr lang="fr-FR" dirty="0">
                <a:ln w="0"/>
                <a:solidFill>
                  <a:schemeClr val="tx1"/>
                </a:solidFill>
                <a:effectLst>
                  <a:outerShdw blurRad="38100" dist="19050" dir="2700000" algn="tl" rotWithShape="0">
                    <a:schemeClr val="dk1">
                      <a:alpha val="40000"/>
                    </a:schemeClr>
                  </a:outerShdw>
                </a:effectLst>
              </a:endParaRPr>
            </a:p>
          </p:txBody>
        </p:sp>
        <p:cxnSp>
          <p:nvCxnSpPr>
            <p:cNvPr id="15" name="Connecteur droit 14">
              <a:extLst>
                <a:ext uri="{FF2B5EF4-FFF2-40B4-BE49-F238E27FC236}">
                  <a16:creationId xmlns:a16="http://schemas.microsoft.com/office/drawing/2014/main" xmlns="" id="{97BA59BF-1804-4D04-9289-663324534DF5}"/>
                </a:ext>
              </a:extLst>
            </p:cNvPr>
            <p:cNvCxnSpPr>
              <a:cxnSpLocks/>
            </p:cNvCxnSpPr>
            <p:nvPr/>
          </p:nvCxnSpPr>
          <p:spPr>
            <a:xfrm>
              <a:off x="3256156" y="4594302"/>
              <a:ext cx="0" cy="390293"/>
            </a:xfrm>
            <a:prstGeom prst="line">
              <a:avLst/>
            </a:prstGeom>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xmlns="" id="{3B45FBEB-F1F5-4E24-87E5-224D0C0AB032}"/>
                </a:ext>
              </a:extLst>
            </p:cNvPr>
            <p:cNvSpPr/>
            <p:nvPr/>
          </p:nvSpPr>
          <p:spPr>
            <a:xfrm>
              <a:off x="2587083" y="5040350"/>
              <a:ext cx="1338146" cy="5018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t>
              </a:r>
              <a:r>
                <a:rPr lang="fr-FR" dirty="0" smtClean="0">
                  <a:ln w="0"/>
                  <a:solidFill>
                    <a:schemeClr val="tx1"/>
                  </a:solidFill>
                  <a:effectLst>
                    <a:outerShdw blurRad="38100" dist="19050" dir="2700000" algn="tl" rotWithShape="0">
                      <a:schemeClr val="dk1">
                        <a:alpha val="40000"/>
                      </a:schemeClr>
                    </a:outerShdw>
                  </a:effectLst>
                </a:rPr>
                <a:t>lient</a:t>
              </a:r>
              <a:endParaRPr lang="fr-FR" dirty="0"/>
            </a:p>
          </p:txBody>
        </p:sp>
        <p:cxnSp>
          <p:nvCxnSpPr>
            <p:cNvPr id="24" name="Connecteur droit 23">
              <a:extLst>
                <a:ext uri="{FF2B5EF4-FFF2-40B4-BE49-F238E27FC236}">
                  <a16:creationId xmlns:a16="http://schemas.microsoft.com/office/drawing/2014/main" xmlns="" id="{9F65895D-F373-45FA-97FB-DA002FE6D462}"/>
                </a:ext>
              </a:extLst>
            </p:cNvPr>
            <p:cNvCxnSpPr/>
            <p:nvPr/>
          </p:nvCxnSpPr>
          <p:spPr>
            <a:xfrm>
              <a:off x="1996068" y="1639229"/>
              <a:ext cx="2955073" cy="3100039"/>
            </a:xfrm>
            <a:prstGeom prst="line">
              <a:avLst/>
            </a:prstGeom>
          </p:spPr>
          <p:style>
            <a:lnRef idx="1">
              <a:schemeClr val="dk1"/>
            </a:lnRef>
            <a:fillRef idx="0">
              <a:schemeClr val="dk1"/>
            </a:fillRef>
            <a:effectRef idx="0">
              <a:schemeClr val="dk1"/>
            </a:effectRef>
            <a:fontRef idx="minor">
              <a:schemeClr val="tx1"/>
            </a:fontRef>
          </p:style>
        </p:cxnSp>
        <p:cxnSp>
          <p:nvCxnSpPr>
            <p:cNvPr id="26" name="Connecteur droit 25">
              <a:extLst>
                <a:ext uri="{FF2B5EF4-FFF2-40B4-BE49-F238E27FC236}">
                  <a16:creationId xmlns:a16="http://schemas.microsoft.com/office/drawing/2014/main" xmlns="" id="{4B2A7F26-0EC7-4750-9542-4CE2C4E7B3DD}"/>
                </a:ext>
              </a:extLst>
            </p:cNvPr>
            <p:cNvCxnSpPr>
              <a:cxnSpLocks/>
            </p:cNvCxnSpPr>
            <p:nvPr/>
          </p:nvCxnSpPr>
          <p:spPr>
            <a:xfrm flipV="1">
              <a:off x="1572322" y="1806498"/>
              <a:ext cx="3501483" cy="283240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ZoneTexte 46">
            <a:extLst>
              <a:ext uri="{FF2B5EF4-FFF2-40B4-BE49-F238E27FC236}">
                <a16:creationId xmlns:a16="http://schemas.microsoft.com/office/drawing/2014/main" xmlns="" id="{B90D97F9-246F-4A55-8A27-790FCD126960}"/>
              </a:ext>
            </a:extLst>
          </p:cNvPr>
          <p:cNvSpPr txBox="1"/>
          <p:nvPr/>
        </p:nvSpPr>
        <p:spPr>
          <a:xfrm>
            <a:off x="8041601" y="1109551"/>
            <a:ext cx="2552302" cy="369332"/>
          </a:xfrm>
          <a:prstGeom prst="rect">
            <a:avLst/>
          </a:prstGeom>
          <a:noFill/>
        </p:spPr>
        <p:txBody>
          <a:bodyPr wrap="none" rtlCol="0" anchor="ctr">
            <a:spAutoFit/>
          </a:bodyPr>
          <a:lstStyle/>
          <a:p>
            <a:r>
              <a:rPr lang="fr-FR" dirty="0"/>
              <a:t>Marketing relationnel</a:t>
            </a:r>
          </a:p>
        </p:txBody>
      </p:sp>
      <p:pic>
        <p:nvPicPr>
          <p:cNvPr id="27" name="Image 26" descr="BeForever_Logo.png"/>
          <p:cNvPicPr>
            <a:picLocks noChangeAspect="1"/>
          </p:cNvPicPr>
          <p:nvPr/>
        </p:nvPicPr>
        <p:blipFill>
          <a:blip r:embed="rId2"/>
          <a:stretch>
            <a:fillRect/>
          </a:stretch>
        </p:blipFill>
        <p:spPr>
          <a:xfrm>
            <a:off x="99752" y="5893692"/>
            <a:ext cx="847899" cy="927551"/>
          </a:xfrm>
          <a:prstGeom prst="rect">
            <a:avLst/>
          </a:prstGeom>
        </p:spPr>
      </p:pic>
      <p:grpSp>
        <p:nvGrpSpPr>
          <p:cNvPr id="34" name="Groupe 33"/>
          <p:cNvGrpSpPr/>
          <p:nvPr/>
        </p:nvGrpSpPr>
        <p:grpSpPr>
          <a:xfrm>
            <a:off x="8284784" y="1477393"/>
            <a:ext cx="3404221" cy="4429519"/>
            <a:chOff x="8284784" y="1477393"/>
            <a:chExt cx="3404221" cy="4429519"/>
          </a:xfrm>
        </p:grpSpPr>
        <p:grpSp>
          <p:nvGrpSpPr>
            <p:cNvPr id="31" name="Groupe 30"/>
            <p:cNvGrpSpPr/>
            <p:nvPr/>
          </p:nvGrpSpPr>
          <p:grpSpPr>
            <a:xfrm>
              <a:off x="8284784" y="1477393"/>
              <a:ext cx="3019121" cy="4429519"/>
              <a:chOff x="8284784" y="1477393"/>
              <a:chExt cx="3019121" cy="4429519"/>
            </a:xfrm>
          </p:grpSpPr>
          <p:grpSp>
            <p:nvGrpSpPr>
              <p:cNvPr id="30" name="Groupe 29"/>
              <p:cNvGrpSpPr/>
              <p:nvPr/>
            </p:nvGrpSpPr>
            <p:grpSpPr>
              <a:xfrm>
                <a:off x="8284784" y="1477393"/>
                <a:ext cx="3019121" cy="4393581"/>
                <a:chOff x="8296507" y="1137424"/>
                <a:chExt cx="3019121" cy="4393581"/>
              </a:xfrm>
            </p:grpSpPr>
            <p:sp>
              <p:nvSpPr>
                <p:cNvPr id="28" name="Ellipse 27">
                  <a:extLst>
                    <a:ext uri="{FF2B5EF4-FFF2-40B4-BE49-F238E27FC236}">
                      <a16:creationId xmlns:a16="http://schemas.microsoft.com/office/drawing/2014/main" xmlns="" id="{0ACFFFF3-99A3-4945-9568-6C7F369F51EA}"/>
                    </a:ext>
                  </a:extLst>
                </p:cNvPr>
                <p:cNvSpPr/>
                <p:nvPr/>
              </p:nvSpPr>
              <p:spPr>
                <a:xfrm>
                  <a:off x="8296507" y="1137424"/>
                  <a:ext cx="1984917" cy="63562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Société</a:t>
                  </a:r>
                </a:p>
              </p:txBody>
            </p:sp>
            <p:cxnSp>
              <p:nvCxnSpPr>
                <p:cNvPr id="32" name="Connecteur droit 31">
                  <a:extLst>
                    <a:ext uri="{FF2B5EF4-FFF2-40B4-BE49-F238E27FC236}">
                      <a16:creationId xmlns:a16="http://schemas.microsoft.com/office/drawing/2014/main" xmlns="" id="{9EA6C0CF-8FF5-4463-A22E-BB92115FE844}"/>
                    </a:ext>
                  </a:extLst>
                </p:cNvPr>
                <p:cNvCxnSpPr>
                  <a:stCxn id="28" idx="4"/>
                </p:cNvCxnSpPr>
                <p:nvPr/>
              </p:nvCxnSpPr>
              <p:spPr>
                <a:xfrm>
                  <a:off x="9288966" y="1773044"/>
                  <a:ext cx="0" cy="3501483"/>
                </a:xfrm>
                <a:prstGeom prst="line">
                  <a:avLst/>
                </a:prstGeom>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xmlns="" id="{DD1147CA-A3CD-4F1B-A311-5D7ABF8416F4}"/>
                    </a:ext>
                  </a:extLst>
                </p:cNvPr>
                <p:cNvSpPr/>
                <p:nvPr/>
              </p:nvSpPr>
              <p:spPr>
                <a:xfrm>
                  <a:off x="8675649" y="5207620"/>
                  <a:ext cx="1315843" cy="32338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a:extLst>
                    <a:ext uri="{FF2B5EF4-FFF2-40B4-BE49-F238E27FC236}">
                      <a16:creationId xmlns:a16="http://schemas.microsoft.com/office/drawing/2014/main" xmlns="" id="{4412AA1B-4F34-4EB7-8510-BFF96B7A2821}"/>
                    </a:ext>
                  </a:extLst>
                </p:cNvPr>
                <p:cNvCxnSpPr/>
                <p:nvPr/>
              </p:nvCxnSpPr>
              <p:spPr>
                <a:xfrm flipV="1">
                  <a:off x="10293148" y="1438507"/>
                  <a:ext cx="591015" cy="16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xmlns="" id="{9717CAB9-B97C-48E2-9C0F-78A24E60E8AF}"/>
                    </a:ext>
                  </a:extLst>
                </p:cNvPr>
                <p:cNvCxnSpPr/>
                <p:nvPr/>
              </p:nvCxnSpPr>
              <p:spPr>
                <a:xfrm>
                  <a:off x="10888879" y="1436216"/>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xmlns="" id="{1782F313-9BB9-4F39-8CED-715B8F6F336E}"/>
                    </a:ext>
                  </a:extLst>
                </p:cNvPr>
                <p:cNvSpPr/>
                <p:nvPr/>
              </p:nvSpPr>
              <p:spPr>
                <a:xfrm>
                  <a:off x="10468135" y="2842417"/>
                  <a:ext cx="847493" cy="40144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42">
                  <a:extLst>
                    <a:ext uri="{FF2B5EF4-FFF2-40B4-BE49-F238E27FC236}">
                      <a16:creationId xmlns:a16="http://schemas.microsoft.com/office/drawing/2014/main" xmlns="" id="{F86A529E-8D81-4766-AB5C-7E09EE4E59B2}"/>
                    </a:ext>
                  </a:extLst>
                </p:cNvPr>
                <p:cNvCxnSpPr/>
                <p:nvPr/>
              </p:nvCxnSpPr>
              <p:spPr>
                <a:xfrm>
                  <a:off x="10909468" y="3261447"/>
                  <a:ext cx="11151" cy="2040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xmlns="" id="{D803442A-387A-4C66-AD15-24C098E28775}"/>
                    </a:ext>
                  </a:extLst>
                </p:cNvPr>
                <p:cNvCxnSpPr>
                  <a:cxnSpLocks/>
                </p:cNvCxnSpPr>
                <p:nvPr/>
              </p:nvCxnSpPr>
              <p:spPr>
                <a:xfrm flipH="1">
                  <a:off x="9995636" y="5313842"/>
                  <a:ext cx="92555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ZoneTexte 34">
                <a:extLst>
                  <a:ext uri="{FF2B5EF4-FFF2-40B4-BE49-F238E27FC236}">
                    <a16:creationId xmlns:a16="http://schemas.microsoft.com/office/drawing/2014/main" xmlns="" id="{59BEC301-6693-44E5-8F6C-A3893DF3BE42}"/>
                  </a:ext>
                </a:extLst>
              </p:cNvPr>
              <p:cNvSpPr txBox="1"/>
              <p:nvPr/>
            </p:nvSpPr>
            <p:spPr>
              <a:xfrm flipH="1">
                <a:off x="8869908" y="5537580"/>
                <a:ext cx="902135" cy="369332"/>
              </a:xfrm>
              <a:prstGeom prst="rect">
                <a:avLst/>
              </a:prstGeom>
              <a:noFill/>
            </p:spPr>
            <p:txBody>
              <a:bodyPr wrap="square" rtlCol="0">
                <a:spAutoFit/>
              </a:bodyPr>
              <a:lstStyle/>
              <a:p>
                <a:r>
                  <a:rPr lang="fr-FR" dirty="0"/>
                  <a:t>Client</a:t>
                </a:r>
              </a:p>
            </p:txBody>
          </p:sp>
        </p:grpSp>
        <p:sp>
          <p:nvSpPr>
            <p:cNvPr id="41" name="ZoneTexte 40">
              <a:extLst>
                <a:ext uri="{FF2B5EF4-FFF2-40B4-BE49-F238E27FC236}">
                  <a16:creationId xmlns:a16="http://schemas.microsoft.com/office/drawing/2014/main" xmlns="" id="{57E89D44-0FCB-4DA4-8006-85EF96C1B04E}"/>
                </a:ext>
              </a:extLst>
            </p:cNvPr>
            <p:cNvSpPr txBox="1"/>
            <p:nvPr/>
          </p:nvSpPr>
          <p:spPr>
            <a:xfrm flipH="1">
              <a:off x="10503143" y="3230672"/>
              <a:ext cx="1185862" cy="369332"/>
            </a:xfrm>
            <a:prstGeom prst="rect">
              <a:avLst/>
            </a:prstGeom>
            <a:noFill/>
          </p:spPr>
          <p:txBody>
            <a:bodyPr wrap="square" rtlCol="0">
              <a:spAutoFit/>
            </a:bodyPr>
            <a:lstStyle/>
            <a:p>
              <a:r>
                <a:rPr lang="fr-FR" dirty="0"/>
                <a:t>NOUS</a:t>
              </a:r>
            </a:p>
          </p:txBody>
        </p:sp>
      </p:grpSp>
      <p:sp>
        <p:nvSpPr>
          <p:cNvPr id="36" name="Rectangle 35"/>
          <p:cNvSpPr/>
          <p:nvPr/>
        </p:nvSpPr>
        <p:spPr>
          <a:xfrm>
            <a:off x="0" y="237364"/>
            <a:ext cx="6813084" cy="400110"/>
          </a:xfrm>
          <a:prstGeom prst="rect">
            <a:avLst/>
          </a:prstGeom>
        </p:spPr>
        <p:txBody>
          <a:bodyPr wrap="none">
            <a:spAutoFit/>
          </a:bodyPr>
          <a:lstStyle/>
          <a:p>
            <a:pPr lvl="1"/>
            <a:r>
              <a:rPr lang="fr-FR" sz="2000" b="1" dirty="0" smtClean="0">
                <a:solidFill>
                  <a:srgbClr val="00B050"/>
                </a:solidFill>
                <a:latin typeface="Georgia" pitchFamily="18" charset="0"/>
              </a:rPr>
              <a:t>A/ Comparaison marketing traditionnel et MR </a:t>
            </a:r>
            <a:endParaRPr lang="fr-FR" sz="2000" b="1" dirty="0">
              <a:solidFill>
                <a:srgbClr val="00B050"/>
              </a:solidFill>
              <a:latin typeface="Georgia" pitchFamily="18" charset="0"/>
            </a:endParaRPr>
          </a:p>
        </p:txBody>
      </p:sp>
    </p:spTree>
    <p:extLst>
      <p:ext uri="{BB962C8B-B14F-4D97-AF65-F5344CB8AC3E}">
        <p14:creationId xmlns:p14="http://schemas.microsoft.com/office/powerpoint/2010/main" val="3141709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Connecteur droit 30">
            <a:extLst>
              <a:ext uri="{FF2B5EF4-FFF2-40B4-BE49-F238E27FC236}">
                <a16:creationId xmlns:a16="http://schemas.microsoft.com/office/drawing/2014/main" xmlns="" id="{E2CA46A4-4E70-4250-BA07-17D54B2A0E12}"/>
              </a:ext>
            </a:extLst>
          </p:cNvPr>
          <p:cNvCxnSpPr>
            <a:cxnSpLocks/>
          </p:cNvCxnSpPr>
          <p:nvPr/>
        </p:nvCxnSpPr>
        <p:spPr>
          <a:xfrm>
            <a:off x="8907972" y="3403042"/>
            <a:ext cx="0" cy="469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xmlns="" id="{7B959A11-EFD2-4B13-A7E1-D71C9B6D2763}"/>
              </a:ext>
            </a:extLst>
          </p:cNvPr>
          <p:cNvCxnSpPr/>
          <p:nvPr/>
        </p:nvCxnSpPr>
        <p:spPr>
          <a:xfrm flipH="1">
            <a:off x="8918544" y="4267200"/>
            <a:ext cx="2718" cy="567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37F4017C-A447-429F-B8CA-4E6B6F381984}"/>
              </a:ext>
            </a:extLst>
          </p:cNvPr>
          <p:cNvCxnSpPr>
            <a:cxnSpLocks/>
          </p:cNvCxnSpPr>
          <p:nvPr/>
        </p:nvCxnSpPr>
        <p:spPr>
          <a:xfrm>
            <a:off x="3487618" y="4613031"/>
            <a:ext cx="6723" cy="884520"/>
          </a:xfrm>
          <a:prstGeom prst="line">
            <a:avLst/>
          </a:prstGeom>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xmlns="" id="{D3285A62-C8C8-42C3-B519-C783E1A1F376}"/>
              </a:ext>
            </a:extLst>
          </p:cNvPr>
          <p:cNvSpPr/>
          <p:nvPr/>
        </p:nvSpPr>
        <p:spPr>
          <a:xfrm>
            <a:off x="2598497" y="842962"/>
            <a:ext cx="1871662" cy="62865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chemeClr val="tx1"/>
                </a:solidFill>
                <a:effectLst>
                  <a:outerShdw blurRad="38100" dist="19050" dir="2700000" algn="tl" rotWithShape="0">
                    <a:schemeClr val="dk1">
                      <a:alpha val="40000"/>
                    </a:schemeClr>
                  </a:outerShdw>
                </a:effectLst>
              </a:rPr>
              <a:t>PDG</a:t>
            </a:r>
          </a:p>
          <a:p>
            <a:pPr algn="ctr"/>
            <a:r>
              <a:rPr lang="fr-FR" dirty="0">
                <a:ln w="0"/>
                <a:solidFill>
                  <a:schemeClr val="tx1"/>
                </a:solidFill>
                <a:effectLst>
                  <a:outerShdw blurRad="38100" dist="19050" dir="2700000" algn="tl" rotWithShape="0">
                    <a:schemeClr val="dk1">
                      <a:alpha val="40000"/>
                    </a:schemeClr>
                  </a:outerShdw>
                </a:effectLst>
              </a:rPr>
              <a:t>$$$$$</a:t>
            </a:r>
          </a:p>
        </p:txBody>
      </p:sp>
      <p:cxnSp>
        <p:nvCxnSpPr>
          <p:cNvPr id="5" name="Connecteur droit 4">
            <a:extLst>
              <a:ext uri="{FF2B5EF4-FFF2-40B4-BE49-F238E27FC236}">
                <a16:creationId xmlns:a16="http://schemas.microsoft.com/office/drawing/2014/main" xmlns="" id="{A0A2448F-5F4C-4326-9FBA-9BF4E067B12D}"/>
              </a:ext>
            </a:extLst>
          </p:cNvPr>
          <p:cNvCxnSpPr>
            <a:cxnSpLocks/>
          </p:cNvCxnSpPr>
          <p:nvPr/>
        </p:nvCxnSpPr>
        <p:spPr>
          <a:xfrm>
            <a:off x="3516742" y="1471613"/>
            <a:ext cx="0" cy="800100"/>
          </a:xfrm>
          <a:prstGeom prst="line">
            <a:avLst/>
          </a:prstGeom>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xmlns="" id="{12113C1A-FB53-4411-B0DF-B6804A17BC91}"/>
              </a:ext>
            </a:extLst>
          </p:cNvPr>
          <p:cNvSpPr/>
          <p:nvPr/>
        </p:nvSpPr>
        <p:spPr>
          <a:xfrm>
            <a:off x="2738483" y="1972023"/>
            <a:ext cx="1514475" cy="55721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xmlns="" id="{98CAC79A-01EB-4284-827D-5C5EDFBD2042}"/>
              </a:ext>
            </a:extLst>
          </p:cNvPr>
          <p:cNvSpPr txBox="1"/>
          <p:nvPr/>
        </p:nvSpPr>
        <p:spPr>
          <a:xfrm flipH="1">
            <a:off x="3092178" y="1956317"/>
            <a:ext cx="1057274" cy="646331"/>
          </a:xfrm>
          <a:prstGeom prst="rect">
            <a:avLst/>
          </a:prstGeom>
          <a:noFill/>
        </p:spPr>
        <p:txBody>
          <a:bodyPr wrap="square" rtlCol="0">
            <a:spAutoFit/>
          </a:bodyPr>
          <a:lstStyle/>
          <a:p>
            <a:r>
              <a:rPr lang="fr-FR" dirty="0"/>
              <a:t>Cadre</a:t>
            </a:r>
          </a:p>
          <a:p>
            <a:r>
              <a:rPr lang="fr-FR" dirty="0"/>
              <a:t> </a:t>
            </a:r>
            <a:r>
              <a:rPr lang="fr-FR" dirty="0" smtClean="0"/>
              <a:t>$$$$</a:t>
            </a:r>
            <a:endParaRPr lang="fr-FR" dirty="0"/>
          </a:p>
        </p:txBody>
      </p:sp>
      <p:cxnSp>
        <p:nvCxnSpPr>
          <p:cNvPr id="10" name="Connecteur droit 9">
            <a:extLst>
              <a:ext uri="{FF2B5EF4-FFF2-40B4-BE49-F238E27FC236}">
                <a16:creationId xmlns:a16="http://schemas.microsoft.com/office/drawing/2014/main" xmlns="" id="{1EC69BC7-BBE8-46FD-888A-758F11F7FBCE}"/>
              </a:ext>
            </a:extLst>
          </p:cNvPr>
          <p:cNvCxnSpPr>
            <a:cxnSpLocks/>
          </p:cNvCxnSpPr>
          <p:nvPr/>
        </p:nvCxnSpPr>
        <p:spPr>
          <a:xfrm flipH="1">
            <a:off x="3509436" y="2555752"/>
            <a:ext cx="1" cy="768132"/>
          </a:xfrm>
          <a:prstGeom prst="line">
            <a:avLst/>
          </a:prstGeom>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xmlns="" id="{E3544F90-A530-4625-A95C-527B114EABCD}"/>
              </a:ext>
            </a:extLst>
          </p:cNvPr>
          <p:cNvSpPr/>
          <p:nvPr/>
        </p:nvSpPr>
        <p:spPr>
          <a:xfrm>
            <a:off x="2765500" y="3278460"/>
            <a:ext cx="1393904" cy="63561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xmlns="" id="{63DEAFC2-CFE4-4704-9779-560191DC5633}"/>
              </a:ext>
            </a:extLst>
          </p:cNvPr>
          <p:cNvSpPr txBox="1"/>
          <p:nvPr/>
        </p:nvSpPr>
        <p:spPr>
          <a:xfrm flipH="1">
            <a:off x="3131773" y="3297191"/>
            <a:ext cx="1215483" cy="646331"/>
          </a:xfrm>
          <a:prstGeom prst="rect">
            <a:avLst/>
          </a:prstGeom>
          <a:noFill/>
        </p:spPr>
        <p:txBody>
          <a:bodyPr wrap="square" rtlCol="0">
            <a:spAutoFit/>
          </a:bodyPr>
          <a:lstStyle/>
          <a:p>
            <a:r>
              <a:rPr lang="fr-FR" dirty="0"/>
              <a:t>DRH </a:t>
            </a:r>
          </a:p>
          <a:p>
            <a:r>
              <a:rPr lang="fr-FR" dirty="0"/>
              <a:t>$$$</a:t>
            </a:r>
          </a:p>
        </p:txBody>
      </p:sp>
      <p:cxnSp>
        <p:nvCxnSpPr>
          <p:cNvPr id="11" name="Connecteur droit 10">
            <a:extLst>
              <a:ext uri="{FF2B5EF4-FFF2-40B4-BE49-F238E27FC236}">
                <a16:creationId xmlns:a16="http://schemas.microsoft.com/office/drawing/2014/main" xmlns="" id="{3844DC9D-9851-4A9F-AB85-4F96CD9B23E2}"/>
              </a:ext>
            </a:extLst>
          </p:cNvPr>
          <p:cNvCxnSpPr/>
          <p:nvPr/>
        </p:nvCxnSpPr>
        <p:spPr>
          <a:xfrm>
            <a:off x="3490331" y="3936380"/>
            <a:ext cx="0" cy="334537"/>
          </a:xfrm>
          <a:prstGeom prst="line">
            <a:avLst/>
          </a:prstGeom>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xmlns="" id="{40DCBA03-A899-4E98-9C68-78AEBCBC55EC}"/>
              </a:ext>
            </a:extLst>
          </p:cNvPr>
          <p:cNvSpPr/>
          <p:nvPr/>
        </p:nvSpPr>
        <p:spPr>
          <a:xfrm>
            <a:off x="2375076" y="4259764"/>
            <a:ext cx="2286000" cy="84749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64F33946-8203-4B35-A413-20B398ACC9BC}"/>
              </a:ext>
            </a:extLst>
          </p:cNvPr>
          <p:cNvSpPr txBox="1"/>
          <p:nvPr/>
        </p:nvSpPr>
        <p:spPr>
          <a:xfrm flipH="1">
            <a:off x="2547069" y="4426321"/>
            <a:ext cx="2207941" cy="646331"/>
          </a:xfrm>
          <a:prstGeom prst="rect">
            <a:avLst/>
          </a:prstGeom>
          <a:noFill/>
        </p:spPr>
        <p:txBody>
          <a:bodyPr wrap="square" rtlCol="0">
            <a:spAutoFit/>
          </a:bodyPr>
          <a:lstStyle/>
          <a:p>
            <a:r>
              <a:rPr lang="fr-FR" dirty="0"/>
              <a:t>Chef de service</a:t>
            </a:r>
          </a:p>
          <a:p>
            <a:r>
              <a:rPr lang="fr-FR" dirty="0"/>
              <a:t>         </a:t>
            </a:r>
            <a:r>
              <a:rPr lang="fr-FR" dirty="0" smtClean="0"/>
              <a:t> $$</a:t>
            </a:r>
            <a:endParaRPr lang="fr-FR" dirty="0"/>
          </a:p>
        </p:txBody>
      </p:sp>
      <p:sp>
        <p:nvSpPr>
          <p:cNvPr id="20" name="Ellipse 19">
            <a:extLst>
              <a:ext uri="{FF2B5EF4-FFF2-40B4-BE49-F238E27FC236}">
                <a16:creationId xmlns:a16="http://schemas.microsoft.com/office/drawing/2014/main" xmlns="" id="{3195BBED-1F25-44B9-92F1-DC998A337CB3}"/>
              </a:ext>
            </a:extLst>
          </p:cNvPr>
          <p:cNvSpPr/>
          <p:nvPr/>
        </p:nvSpPr>
        <p:spPr>
          <a:xfrm>
            <a:off x="2902754" y="5508702"/>
            <a:ext cx="1170878" cy="52410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xmlns="" id="{2396295A-CB9E-4532-8285-FC8D17CFD569}"/>
              </a:ext>
            </a:extLst>
          </p:cNvPr>
          <p:cNvSpPr txBox="1"/>
          <p:nvPr/>
        </p:nvSpPr>
        <p:spPr>
          <a:xfrm flipH="1">
            <a:off x="3018409" y="5509847"/>
            <a:ext cx="1304693" cy="646331"/>
          </a:xfrm>
          <a:prstGeom prst="rect">
            <a:avLst/>
          </a:prstGeom>
          <a:noFill/>
        </p:spPr>
        <p:txBody>
          <a:bodyPr wrap="square" rtlCol="0">
            <a:spAutoFit/>
          </a:bodyPr>
          <a:lstStyle/>
          <a:p>
            <a:r>
              <a:rPr lang="fr-FR" dirty="0"/>
              <a:t>Salarié</a:t>
            </a:r>
          </a:p>
          <a:p>
            <a:r>
              <a:rPr lang="fr-FR" dirty="0"/>
              <a:t>    </a:t>
            </a:r>
            <a:r>
              <a:rPr lang="fr-FR" dirty="0" smtClean="0"/>
              <a:t>$</a:t>
            </a:r>
            <a:endParaRPr lang="fr-FR" dirty="0"/>
          </a:p>
        </p:txBody>
      </p:sp>
      <p:sp>
        <p:nvSpPr>
          <p:cNvPr id="23" name="Ellipse 22">
            <a:extLst>
              <a:ext uri="{FF2B5EF4-FFF2-40B4-BE49-F238E27FC236}">
                <a16:creationId xmlns:a16="http://schemas.microsoft.com/office/drawing/2014/main" xmlns="" id="{F4622C9B-96EB-479B-A311-CA02CF914AE4}"/>
              </a:ext>
            </a:extLst>
          </p:cNvPr>
          <p:cNvSpPr/>
          <p:nvPr/>
        </p:nvSpPr>
        <p:spPr>
          <a:xfrm>
            <a:off x="8218449" y="1081668"/>
            <a:ext cx="1237785" cy="44604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Vous</a:t>
            </a:r>
          </a:p>
          <a:p>
            <a:pPr algn="ctr"/>
            <a:r>
              <a:rPr lang="fr-FR" dirty="0">
                <a:solidFill>
                  <a:schemeClr val="tx1"/>
                </a:solidFill>
              </a:rPr>
              <a:t>$$$</a:t>
            </a:r>
          </a:p>
        </p:txBody>
      </p:sp>
      <p:cxnSp>
        <p:nvCxnSpPr>
          <p:cNvPr id="25" name="Connecteur droit 24">
            <a:extLst>
              <a:ext uri="{FF2B5EF4-FFF2-40B4-BE49-F238E27FC236}">
                <a16:creationId xmlns:a16="http://schemas.microsoft.com/office/drawing/2014/main" xmlns="" id="{989B9BE9-CD34-43D8-AC0D-69503D378102}"/>
              </a:ext>
            </a:extLst>
          </p:cNvPr>
          <p:cNvCxnSpPr/>
          <p:nvPr/>
        </p:nvCxnSpPr>
        <p:spPr>
          <a:xfrm>
            <a:off x="8837342" y="1562889"/>
            <a:ext cx="16726" cy="4683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xmlns="" id="{06842536-B969-48BF-8958-6D66B7130B9A}"/>
              </a:ext>
            </a:extLst>
          </p:cNvPr>
          <p:cNvSpPr/>
          <p:nvPr/>
        </p:nvSpPr>
        <p:spPr>
          <a:xfrm>
            <a:off x="8352264" y="2074127"/>
            <a:ext cx="947854" cy="37914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xmlns="" id="{C9DD9F65-B743-4D21-ABED-FEBA5B988FB4}"/>
              </a:ext>
            </a:extLst>
          </p:cNvPr>
          <p:cNvCxnSpPr/>
          <p:nvPr/>
        </p:nvCxnSpPr>
        <p:spPr>
          <a:xfrm>
            <a:off x="8890668" y="2459126"/>
            <a:ext cx="30594" cy="7236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xmlns="" id="{9F7403BF-D709-4DB5-9135-2A85A683497A}"/>
              </a:ext>
            </a:extLst>
          </p:cNvPr>
          <p:cNvSpPr/>
          <p:nvPr/>
        </p:nvSpPr>
        <p:spPr>
          <a:xfrm flipH="1">
            <a:off x="8412601" y="3020934"/>
            <a:ext cx="1025908" cy="47950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X</a:t>
            </a:r>
          </a:p>
          <a:p>
            <a:pPr algn="ctr"/>
            <a:r>
              <a:rPr lang="fr-FR" dirty="0">
                <a:solidFill>
                  <a:schemeClr val="tx1"/>
                </a:solidFill>
              </a:rPr>
              <a:t>$$</a:t>
            </a:r>
          </a:p>
        </p:txBody>
      </p:sp>
      <p:sp>
        <p:nvSpPr>
          <p:cNvPr id="32" name="Ellipse 31">
            <a:extLst>
              <a:ext uri="{FF2B5EF4-FFF2-40B4-BE49-F238E27FC236}">
                <a16:creationId xmlns:a16="http://schemas.microsoft.com/office/drawing/2014/main" xmlns="" id="{C2035AEE-6720-46DD-AD74-776FF117E148}"/>
              </a:ext>
            </a:extLst>
          </p:cNvPr>
          <p:cNvSpPr/>
          <p:nvPr/>
        </p:nvSpPr>
        <p:spPr>
          <a:xfrm>
            <a:off x="8284075" y="3848314"/>
            <a:ext cx="1248937" cy="50180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X</a:t>
            </a:r>
          </a:p>
          <a:p>
            <a:pPr algn="ctr"/>
            <a:r>
              <a:rPr lang="fr-FR" dirty="0">
                <a:solidFill>
                  <a:schemeClr val="tx1"/>
                </a:solidFill>
              </a:rPr>
              <a:t>$</a:t>
            </a:r>
          </a:p>
        </p:txBody>
      </p:sp>
      <p:sp>
        <p:nvSpPr>
          <p:cNvPr id="35" name="Ellipse 34">
            <a:extLst>
              <a:ext uri="{FF2B5EF4-FFF2-40B4-BE49-F238E27FC236}">
                <a16:creationId xmlns:a16="http://schemas.microsoft.com/office/drawing/2014/main" xmlns="" id="{5E1D7536-820E-4BA7-940E-179BA948E470}"/>
              </a:ext>
            </a:extLst>
          </p:cNvPr>
          <p:cNvSpPr/>
          <p:nvPr/>
        </p:nvSpPr>
        <p:spPr>
          <a:xfrm>
            <a:off x="8251902" y="4850781"/>
            <a:ext cx="1355160" cy="62446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X</a:t>
            </a:r>
          </a:p>
          <a:p>
            <a:pPr algn="ctr"/>
            <a:r>
              <a:rPr lang="fr-FR" dirty="0" smtClean="0">
                <a:solidFill>
                  <a:schemeClr val="tx1"/>
                </a:solidFill>
              </a:rPr>
              <a:t>$$$$$</a:t>
            </a:r>
            <a:endParaRPr lang="fr-FR" dirty="0">
              <a:solidFill>
                <a:schemeClr val="tx1"/>
              </a:solidFill>
            </a:endParaRPr>
          </a:p>
        </p:txBody>
      </p:sp>
      <p:sp>
        <p:nvSpPr>
          <p:cNvPr id="39" name="ZoneTexte 38">
            <a:extLst>
              <a:ext uri="{FF2B5EF4-FFF2-40B4-BE49-F238E27FC236}">
                <a16:creationId xmlns:a16="http://schemas.microsoft.com/office/drawing/2014/main" xmlns="" id="{0AD4DF4C-8554-415A-993E-1FF5C16D87DC}"/>
              </a:ext>
            </a:extLst>
          </p:cNvPr>
          <p:cNvSpPr txBox="1"/>
          <p:nvPr/>
        </p:nvSpPr>
        <p:spPr>
          <a:xfrm flipH="1">
            <a:off x="8396869" y="1918008"/>
            <a:ext cx="1282388" cy="646331"/>
          </a:xfrm>
          <a:prstGeom prst="rect">
            <a:avLst/>
          </a:prstGeom>
          <a:noFill/>
        </p:spPr>
        <p:txBody>
          <a:bodyPr wrap="square" rtlCol="0">
            <a:spAutoFit/>
          </a:bodyPr>
          <a:lstStyle/>
          <a:p>
            <a:r>
              <a:rPr lang="fr-FR" dirty="0"/>
              <a:t>    </a:t>
            </a:r>
            <a:r>
              <a:rPr lang="fr-FR" dirty="0" smtClean="0"/>
              <a:t>X</a:t>
            </a:r>
            <a:endParaRPr lang="fr-FR" dirty="0"/>
          </a:p>
          <a:p>
            <a:r>
              <a:rPr lang="fr-FR" dirty="0"/>
              <a:t>$$$$$</a:t>
            </a:r>
          </a:p>
        </p:txBody>
      </p:sp>
      <p:cxnSp>
        <p:nvCxnSpPr>
          <p:cNvPr id="43" name="Connecteur droit 42">
            <a:extLst>
              <a:ext uri="{FF2B5EF4-FFF2-40B4-BE49-F238E27FC236}">
                <a16:creationId xmlns:a16="http://schemas.microsoft.com/office/drawing/2014/main" xmlns="" id="{E9BFDC46-8E03-4A49-8A12-DC875563A0A2}"/>
              </a:ext>
            </a:extLst>
          </p:cNvPr>
          <p:cNvCxnSpPr/>
          <p:nvPr/>
        </p:nvCxnSpPr>
        <p:spPr>
          <a:xfrm>
            <a:off x="9913434" y="1828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xmlns="" id="{3CEAD875-0D37-4A56-9E73-CD75A2F80C85}"/>
              </a:ext>
            </a:extLst>
          </p:cNvPr>
          <p:cNvCxnSpPr/>
          <p:nvPr/>
        </p:nvCxnSpPr>
        <p:spPr>
          <a:xfrm flipV="1">
            <a:off x="9288966" y="1906859"/>
            <a:ext cx="412595" cy="267629"/>
          </a:xfrm>
          <a:prstGeom prst="line">
            <a:avLst/>
          </a:prstGeom>
        </p:spPr>
        <p:style>
          <a:lnRef idx="1">
            <a:schemeClr val="accent1"/>
          </a:lnRef>
          <a:fillRef idx="0">
            <a:schemeClr val="accent1"/>
          </a:fillRef>
          <a:effectRef idx="0">
            <a:schemeClr val="accent1"/>
          </a:effectRef>
          <a:fontRef idx="minor">
            <a:schemeClr val="tx1"/>
          </a:fontRef>
        </p:style>
      </p:cxnSp>
      <p:sp>
        <p:nvSpPr>
          <p:cNvPr id="46" name="Ellipse 45">
            <a:extLst>
              <a:ext uri="{FF2B5EF4-FFF2-40B4-BE49-F238E27FC236}">
                <a16:creationId xmlns:a16="http://schemas.microsoft.com/office/drawing/2014/main" xmlns="" id="{D992A6AA-82D5-488D-9D48-71E255973755}"/>
              </a:ext>
            </a:extLst>
          </p:cNvPr>
          <p:cNvSpPr/>
          <p:nvPr/>
        </p:nvSpPr>
        <p:spPr>
          <a:xfrm flipH="1">
            <a:off x="9722749" y="1605774"/>
            <a:ext cx="424860" cy="278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xmlns="" id="{7D8A0EE6-8B97-4786-A0FA-D2DF8EBE0F75}"/>
              </a:ext>
            </a:extLst>
          </p:cNvPr>
          <p:cNvCxnSpPr/>
          <p:nvPr/>
        </p:nvCxnSpPr>
        <p:spPr>
          <a:xfrm>
            <a:off x="10058400" y="167268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xmlns="" id="{9ED416DC-FE94-41EB-9E24-229D86C00815}"/>
              </a:ext>
            </a:extLst>
          </p:cNvPr>
          <p:cNvCxnSpPr/>
          <p:nvPr/>
        </p:nvCxnSpPr>
        <p:spPr>
          <a:xfrm flipV="1">
            <a:off x="10013795" y="1248937"/>
            <a:ext cx="479503" cy="379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xmlns="" id="{C37359F3-1788-46DC-A1A8-493BE9E1CC7D}"/>
              </a:ext>
            </a:extLst>
          </p:cNvPr>
          <p:cNvCxnSpPr>
            <a:stCxn id="46" idx="2"/>
          </p:cNvCxnSpPr>
          <p:nvPr/>
        </p:nvCxnSpPr>
        <p:spPr>
          <a:xfrm>
            <a:off x="10147609" y="1745165"/>
            <a:ext cx="546411" cy="27879"/>
          </a:xfrm>
          <a:prstGeom prst="line">
            <a:avLst/>
          </a:prstGeom>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xmlns="" id="{34EDF595-C183-44E2-9603-813EDFB50C1A}"/>
              </a:ext>
            </a:extLst>
          </p:cNvPr>
          <p:cNvSpPr/>
          <p:nvPr/>
        </p:nvSpPr>
        <p:spPr>
          <a:xfrm>
            <a:off x="10493298" y="970156"/>
            <a:ext cx="334536" cy="267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xmlns="" id="{1AB5A13C-5C32-4FED-876F-C847BCFA1E1A}"/>
              </a:ext>
            </a:extLst>
          </p:cNvPr>
          <p:cNvSpPr/>
          <p:nvPr/>
        </p:nvSpPr>
        <p:spPr>
          <a:xfrm>
            <a:off x="10694020" y="1583473"/>
            <a:ext cx="390292" cy="289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 name="Connecteur droit 55">
            <a:extLst>
              <a:ext uri="{FF2B5EF4-FFF2-40B4-BE49-F238E27FC236}">
                <a16:creationId xmlns:a16="http://schemas.microsoft.com/office/drawing/2014/main" xmlns="" id="{A2448087-76D0-4F5A-A8C2-9B5F0106C374}"/>
              </a:ext>
            </a:extLst>
          </p:cNvPr>
          <p:cNvCxnSpPr/>
          <p:nvPr/>
        </p:nvCxnSpPr>
        <p:spPr>
          <a:xfrm>
            <a:off x="9300117" y="2341756"/>
            <a:ext cx="56871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Ellipse 56">
            <a:extLst>
              <a:ext uri="{FF2B5EF4-FFF2-40B4-BE49-F238E27FC236}">
                <a16:creationId xmlns:a16="http://schemas.microsoft.com/office/drawing/2014/main" xmlns="" id="{A0A15376-3469-4ECD-8F22-3A304007E24D}"/>
              </a:ext>
            </a:extLst>
          </p:cNvPr>
          <p:cNvSpPr/>
          <p:nvPr/>
        </p:nvSpPr>
        <p:spPr>
          <a:xfrm>
            <a:off x="9879980" y="2230243"/>
            <a:ext cx="278780" cy="301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9" name="Connecteur droit 58">
            <a:extLst>
              <a:ext uri="{FF2B5EF4-FFF2-40B4-BE49-F238E27FC236}">
                <a16:creationId xmlns:a16="http://schemas.microsoft.com/office/drawing/2014/main" xmlns="" id="{8D200F78-3CAA-465F-976C-8A1CCD23DE70}"/>
              </a:ext>
            </a:extLst>
          </p:cNvPr>
          <p:cNvCxnSpPr>
            <a:stCxn id="57" idx="6"/>
          </p:cNvCxnSpPr>
          <p:nvPr/>
        </p:nvCxnSpPr>
        <p:spPr>
          <a:xfrm>
            <a:off x="10158760" y="2380785"/>
            <a:ext cx="591016" cy="16727"/>
          </a:xfrm>
          <a:prstGeom prst="line">
            <a:avLst/>
          </a:prstGeom>
        </p:spPr>
        <p:style>
          <a:lnRef idx="1">
            <a:schemeClr val="accent1"/>
          </a:lnRef>
          <a:fillRef idx="0">
            <a:schemeClr val="accent1"/>
          </a:fillRef>
          <a:effectRef idx="0">
            <a:schemeClr val="accent1"/>
          </a:effectRef>
          <a:fontRef idx="minor">
            <a:schemeClr val="tx1"/>
          </a:fontRef>
        </p:style>
      </p:cxnSp>
      <p:sp>
        <p:nvSpPr>
          <p:cNvPr id="60" name="Ellipse 59">
            <a:extLst>
              <a:ext uri="{FF2B5EF4-FFF2-40B4-BE49-F238E27FC236}">
                <a16:creationId xmlns:a16="http://schemas.microsoft.com/office/drawing/2014/main" xmlns="" id="{2165B8CA-D0D1-4724-9F2B-42F8B809FA6A}"/>
              </a:ext>
            </a:extLst>
          </p:cNvPr>
          <p:cNvSpPr/>
          <p:nvPr/>
        </p:nvSpPr>
        <p:spPr>
          <a:xfrm>
            <a:off x="10749775" y="2274849"/>
            <a:ext cx="323386" cy="223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61">
            <a:extLst>
              <a:ext uri="{FF2B5EF4-FFF2-40B4-BE49-F238E27FC236}">
                <a16:creationId xmlns:a16="http://schemas.microsoft.com/office/drawing/2014/main" xmlns="" id="{A6A07D68-5EFE-445C-8321-0CFEFC1AD33C}"/>
              </a:ext>
            </a:extLst>
          </p:cNvPr>
          <p:cNvCxnSpPr>
            <a:stCxn id="39" idx="3"/>
          </p:cNvCxnSpPr>
          <p:nvPr/>
        </p:nvCxnSpPr>
        <p:spPr>
          <a:xfrm flipH="1" flipV="1">
            <a:off x="7895063" y="1650380"/>
            <a:ext cx="501806" cy="590794"/>
          </a:xfrm>
          <a:prstGeom prst="line">
            <a:avLst/>
          </a:prstGeom>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xmlns="" id="{1A42E2F2-D236-4C0C-B0F9-1EB83D82F0A7}"/>
              </a:ext>
            </a:extLst>
          </p:cNvPr>
          <p:cNvSpPr/>
          <p:nvPr/>
        </p:nvSpPr>
        <p:spPr>
          <a:xfrm flipH="1" flipV="1">
            <a:off x="7515923" y="1505415"/>
            <a:ext cx="457200" cy="167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5" name="Connecteur droit 64">
            <a:extLst>
              <a:ext uri="{FF2B5EF4-FFF2-40B4-BE49-F238E27FC236}">
                <a16:creationId xmlns:a16="http://schemas.microsoft.com/office/drawing/2014/main" xmlns="" id="{B842446C-3791-45EB-9D33-81486C65F5EC}"/>
              </a:ext>
            </a:extLst>
          </p:cNvPr>
          <p:cNvCxnSpPr>
            <a:stCxn id="63" idx="4"/>
          </p:cNvCxnSpPr>
          <p:nvPr/>
        </p:nvCxnSpPr>
        <p:spPr>
          <a:xfrm flipV="1">
            <a:off x="7744523" y="1037063"/>
            <a:ext cx="72482" cy="4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xmlns="" id="{8DEE088A-FAFB-45C5-98C5-77A972DA5CFF}"/>
              </a:ext>
            </a:extLst>
          </p:cNvPr>
          <p:cNvCxnSpPr/>
          <p:nvPr/>
        </p:nvCxnSpPr>
        <p:spPr>
          <a:xfrm flipH="1" flipV="1">
            <a:off x="7014117" y="1282390"/>
            <a:ext cx="434898" cy="256478"/>
          </a:xfrm>
          <a:prstGeom prst="line">
            <a:avLst/>
          </a:prstGeom>
        </p:spPr>
        <p:style>
          <a:lnRef idx="1">
            <a:schemeClr val="accent1"/>
          </a:lnRef>
          <a:fillRef idx="0">
            <a:schemeClr val="accent1"/>
          </a:fillRef>
          <a:effectRef idx="0">
            <a:schemeClr val="accent1"/>
          </a:effectRef>
          <a:fontRef idx="minor">
            <a:schemeClr val="tx1"/>
          </a:fontRef>
        </p:style>
      </p:cxnSp>
      <p:sp>
        <p:nvSpPr>
          <p:cNvPr id="68" name="Ellipse 67">
            <a:extLst>
              <a:ext uri="{FF2B5EF4-FFF2-40B4-BE49-F238E27FC236}">
                <a16:creationId xmlns:a16="http://schemas.microsoft.com/office/drawing/2014/main" xmlns="" id="{AA7FEC4B-A87D-4F7B-B5BA-0A91E69898AC}"/>
              </a:ext>
            </a:extLst>
          </p:cNvPr>
          <p:cNvSpPr/>
          <p:nvPr/>
        </p:nvSpPr>
        <p:spPr>
          <a:xfrm>
            <a:off x="7705492" y="780586"/>
            <a:ext cx="245327"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xmlns="" id="{92158E5F-47A2-4AA6-94EA-7F9A370D1E34}"/>
              </a:ext>
            </a:extLst>
          </p:cNvPr>
          <p:cNvSpPr/>
          <p:nvPr/>
        </p:nvSpPr>
        <p:spPr>
          <a:xfrm>
            <a:off x="6634976" y="1103971"/>
            <a:ext cx="356839"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70">
            <a:extLst>
              <a:ext uri="{FF2B5EF4-FFF2-40B4-BE49-F238E27FC236}">
                <a16:creationId xmlns:a16="http://schemas.microsoft.com/office/drawing/2014/main" xmlns="" id="{CFCA9DEE-E768-44F5-B42F-5E97FB6FEC10}"/>
              </a:ext>
            </a:extLst>
          </p:cNvPr>
          <p:cNvCxnSpPr>
            <a:stCxn id="39" idx="3"/>
          </p:cNvCxnSpPr>
          <p:nvPr/>
        </p:nvCxnSpPr>
        <p:spPr>
          <a:xfrm flipH="1" flipV="1">
            <a:off x="7460166" y="2230244"/>
            <a:ext cx="936703" cy="10930"/>
          </a:xfrm>
          <a:prstGeom prst="line">
            <a:avLst/>
          </a:prstGeom>
        </p:spPr>
        <p:style>
          <a:lnRef idx="1">
            <a:schemeClr val="accent1"/>
          </a:lnRef>
          <a:fillRef idx="0">
            <a:schemeClr val="accent1"/>
          </a:fillRef>
          <a:effectRef idx="0">
            <a:schemeClr val="accent1"/>
          </a:effectRef>
          <a:fontRef idx="minor">
            <a:schemeClr val="tx1"/>
          </a:fontRef>
        </p:style>
      </p:cxnSp>
      <p:sp>
        <p:nvSpPr>
          <p:cNvPr id="72" name="Ellipse 71">
            <a:extLst>
              <a:ext uri="{FF2B5EF4-FFF2-40B4-BE49-F238E27FC236}">
                <a16:creationId xmlns:a16="http://schemas.microsoft.com/office/drawing/2014/main" xmlns="" id="{D786F79B-694A-4CE7-97F7-E4B7EB00802B}"/>
              </a:ext>
            </a:extLst>
          </p:cNvPr>
          <p:cNvSpPr/>
          <p:nvPr/>
        </p:nvSpPr>
        <p:spPr>
          <a:xfrm>
            <a:off x="7170234" y="2074127"/>
            <a:ext cx="278781"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73">
            <a:extLst>
              <a:ext uri="{FF2B5EF4-FFF2-40B4-BE49-F238E27FC236}">
                <a16:creationId xmlns:a16="http://schemas.microsoft.com/office/drawing/2014/main" xmlns="" id="{8EA99958-C32F-4EAE-B7F4-3941CF081D13}"/>
              </a:ext>
            </a:extLst>
          </p:cNvPr>
          <p:cNvCxnSpPr>
            <a:cxnSpLocks/>
            <a:endCxn id="72" idx="2"/>
          </p:cNvCxnSpPr>
          <p:nvPr/>
        </p:nvCxnSpPr>
        <p:spPr>
          <a:xfrm>
            <a:off x="6791093" y="2196791"/>
            <a:ext cx="379141"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xmlns="" id="{A4DCF74B-E9F7-42D8-9EFF-6ABBFFB524AF}"/>
              </a:ext>
            </a:extLst>
          </p:cNvPr>
          <p:cNvSpPr/>
          <p:nvPr/>
        </p:nvSpPr>
        <p:spPr>
          <a:xfrm>
            <a:off x="6490010" y="2085279"/>
            <a:ext cx="345687" cy="189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8" name="Connecteur droit 77">
            <a:extLst>
              <a:ext uri="{FF2B5EF4-FFF2-40B4-BE49-F238E27FC236}">
                <a16:creationId xmlns:a16="http://schemas.microsoft.com/office/drawing/2014/main" xmlns="" id="{6C3897CD-DF30-411C-822E-B69FBD39FBA4}"/>
              </a:ext>
            </a:extLst>
          </p:cNvPr>
          <p:cNvCxnSpPr>
            <a:stCxn id="29" idx="2"/>
          </p:cNvCxnSpPr>
          <p:nvPr/>
        </p:nvCxnSpPr>
        <p:spPr>
          <a:xfrm flipV="1">
            <a:off x="9438509" y="3255111"/>
            <a:ext cx="390297" cy="5575"/>
          </a:xfrm>
          <a:prstGeom prst="line">
            <a:avLst/>
          </a:prstGeom>
        </p:spPr>
        <p:style>
          <a:lnRef idx="1">
            <a:schemeClr val="accent1"/>
          </a:lnRef>
          <a:fillRef idx="0">
            <a:schemeClr val="accent1"/>
          </a:fillRef>
          <a:effectRef idx="0">
            <a:schemeClr val="accent1"/>
          </a:effectRef>
          <a:fontRef idx="minor">
            <a:schemeClr val="tx1"/>
          </a:fontRef>
        </p:style>
      </p:cxnSp>
      <p:sp>
        <p:nvSpPr>
          <p:cNvPr id="79" name="Ellipse 78">
            <a:extLst>
              <a:ext uri="{FF2B5EF4-FFF2-40B4-BE49-F238E27FC236}">
                <a16:creationId xmlns:a16="http://schemas.microsoft.com/office/drawing/2014/main" xmlns="" id="{B0E0DE88-853E-473D-AC54-803630AC230A}"/>
              </a:ext>
            </a:extLst>
          </p:cNvPr>
          <p:cNvSpPr/>
          <p:nvPr/>
        </p:nvSpPr>
        <p:spPr>
          <a:xfrm flipV="1">
            <a:off x="9779620" y="3077737"/>
            <a:ext cx="312234" cy="278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1" name="Connecteur droit 80">
            <a:extLst>
              <a:ext uri="{FF2B5EF4-FFF2-40B4-BE49-F238E27FC236}">
                <a16:creationId xmlns:a16="http://schemas.microsoft.com/office/drawing/2014/main" xmlns="" id="{3AD044DF-9D43-4D85-B789-479608DFCC11}"/>
              </a:ext>
            </a:extLst>
          </p:cNvPr>
          <p:cNvCxnSpPr>
            <a:cxnSpLocks/>
            <a:stCxn id="79" idx="6"/>
          </p:cNvCxnSpPr>
          <p:nvPr/>
        </p:nvCxnSpPr>
        <p:spPr>
          <a:xfrm>
            <a:off x="10091854" y="3217126"/>
            <a:ext cx="390292" cy="0"/>
          </a:xfrm>
          <a:prstGeom prst="line">
            <a:avLst/>
          </a:prstGeom>
        </p:spPr>
        <p:style>
          <a:lnRef idx="1">
            <a:schemeClr val="accent1"/>
          </a:lnRef>
          <a:fillRef idx="0">
            <a:schemeClr val="accent1"/>
          </a:fillRef>
          <a:effectRef idx="0">
            <a:schemeClr val="accent1"/>
          </a:effectRef>
          <a:fontRef idx="minor">
            <a:schemeClr val="tx1"/>
          </a:fontRef>
        </p:style>
      </p:cxnSp>
      <p:sp>
        <p:nvSpPr>
          <p:cNvPr id="83" name="Ellipse 82">
            <a:extLst>
              <a:ext uri="{FF2B5EF4-FFF2-40B4-BE49-F238E27FC236}">
                <a16:creationId xmlns:a16="http://schemas.microsoft.com/office/drawing/2014/main" xmlns="" id="{AE9B542D-0525-4FB2-B4DC-09B547B5BBB4}"/>
              </a:ext>
            </a:extLst>
          </p:cNvPr>
          <p:cNvSpPr/>
          <p:nvPr/>
        </p:nvSpPr>
        <p:spPr>
          <a:xfrm flipV="1">
            <a:off x="10493299" y="3044283"/>
            <a:ext cx="323385" cy="301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84">
            <a:extLst>
              <a:ext uri="{FF2B5EF4-FFF2-40B4-BE49-F238E27FC236}">
                <a16:creationId xmlns:a16="http://schemas.microsoft.com/office/drawing/2014/main" xmlns="" id="{50BF71D6-EFB8-4EEF-9F32-AAAFA45080EB}"/>
              </a:ext>
            </a:extLst>
          </p:cNvPr>
          <p:cNvCxnSpPr>
            <a:stCxn id="83" idx="6"/>
          </p:cNvCxnSpPr>
          <p:nvPr/>
        </p:nvCxnSpPr>
        <p:spPr>
          <a:xfrm flipV="1">
            <a:off x="10816684" y="3178098"/>
            <a:ext cx="334536" cy="16726"/>
          </a:xfrm>
          <a:prstGeom prst="line">
            <a:avLst/>
          </a:prstGeom>
        </p:spPr>
        <p:style>
          <a:lnRef idx="1">
            <a:schemeClr val="accent1"/>
          </a:lnRef>
          <a:fillRef idx="0">
            <a:schemeClr val="accent1"/>
          </a:fillRef>
          <a:effectRef idx="0">
            <a:schemeClr val="accent1"/>
          </a:effectRef>
          <a:fontRef idx="minor">
            <a:schemeClr val="tx1"/>
          </a:fontRef>
        </p:style>
      </p:cxnSp>
      <p:sp>
        <p:nvSpPr>
          <p:cNvPr id="86" name="Ellipse 85">
            <a:extLst>
              <a:ext uri="{FF2B5EF4-FFF2-40B4-BE49-F238E27FC236}">
                <a16:creationId xmlns:a16="http://schemas.microsoft.com/office/drawing/2014/main" xmlns="" id="{C372328A-4ADE-4EEB-98B9-AE52720A06C9}"/>
              </a:ext>
            </a:extLst>
          </p:cNvPr>
          <p:cNvSpPr/>
          <p:nvPr/>
        </p:nvSpPr>
        <p:spPr>
          <a:xfrm>
            <a:off x="11151219" y="3044283"/>
            <a:ext cx="200722" cy="211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8" name="Connecteur droit 87">
            <a:extLst>
              <a:ext uri="{FF2B5EF4-FFF2-40B4-BE49-F238E27FC236}">
                <a16:creationId xmlns:a16="http://schemas.microsoft.com/office/drawing/2014/main" xmlns="" id="{16C445C1-AA2B-4DAD-9A44-37BFFD33B5F3}"/>
              </a:ext>
            </a:extLst>
          </p:cNvPr>
          <p:cNvCxnSpPr>
            <a:stCxn id="29" idx="6"/>
          </p:cNvCxnSpPr>
          <p:nvPr/>
        </p:nvCxnSpPr>
        <p:spPr>
          <a:xfrm flipH="1">
            <a:off x="7955402" y="3260686"/>
            <a:ext cx="457199" cy="28924"/>
          </a:xfrm>
          <a:prstGeom prst="line">
            <a:avLst/>
          </a:prstGeom>
        </p:spPr>
        <p:style>
          <a:lnRef idx="1">
            <a:schemeClr val="accent1"/>
          </a:lnRef>
          <a:fillRef idx="0">
            <a:schemeClr val="accent1"/>
          </a:fillRef>
          <a:effectRef idx="0">
            <a:schemeClr val="accent1"/>
          </a:effectRef>
          <a:fontRef idx="minor">
            <a:schemeClr val="tx1"/>
          </a:fontRef>
        </p:style>
      </p:cxnSp>
      <p:sp>
        <p:nvSpPr>
          <p:cNvPr id="89" name="Ellipse 88">
            <a:extLst>
              <a:ext uri="{FF2B5EF4-FFF2-40B4-BE49-F238E27FC236}">
                <a16:creationId xmlns:a16="http://schemas.microsoft.com/office/drawing/2014/main" xmlns="" id="{2CC9CC55-1D3A-47E9-BBD4-03E5A30FF219}"/>
              </a:ext>
            </a:extLst>
          </p:cNvPr>
          <p:cNvSpPr/>
          <p:nvPr/>
        </p:nvSpPr>
        <p:spPr>
          <a:xfrm>
            <a:off x="7638585" y="3178098"/>
            <a:ext cx="312235" cy="1784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1" name="Connecteur droit 90">
            <a:extLst>
              <a:ext uri="{FF2B5EF4-FFF2-40B4-BE49-F238E27FC236}">
                <a16:creationId xmlns:a16="http://schemas.microsoft.com/office/drawing/2014/main" xmlns="" id="{8B853ECA-E01B-4C4D-811E-6C55952003F3}"/>
              </a:ext>
            </a:extLst>
          </p:cNvPr>
          <p:cNvCxnSpPr/>
          <p:nvPr/>
        </p:nvCxnSpPr>
        <p:spPr>
          <a:xfrm flipH="1">
            <a:off x="7214839" y="3267307"/>
            <a:ext cx="356839"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Ellipse 91">
            <a:extLst>
              <a:ext uri="{FF2B5EF4-FFF2-40B4-BE49-F238E27FC236}">
                <a16:creationId xmlns:a16="http://schemas.microsoft.com/office/drawing/2014/main" xmlns="" id="{792F9F88-6B84-4FAB-8006-D67DCB86B228}"/>
              </a:ext>
            </a:extLst>
          </p:cNvPr>
          <p:cNvSpPr/>
          <p:nvPr/>
        </p:nvSpPr>
        <p:spPr>
          <a:xfrm>
            <a:off x="7002965" y="3144644"/>
            <a:ext cx="267629" cy="23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4" name="Connecteur droit 93">
            <a:extLst>
              <a:ext uri="{FF2B5EF4-FFF2-40B4-BE49-F238E27FC236}">
                <a16:creationId xmlns:a16="http://schemas.microsoft.com/office/drawing/2014/main" xmlns="" id="{0DE4F514-4C8C-4898-A9AE-1A989EE036AC}"/>
              </a:ext>
            </a:extLst>
          </p:cNvPr>
          <p:cNvCxnSpPr>
            <a:stCxn id="92" idx="3"/>
            <a:endCxn id="92" idx="3"/>
          </p:cNvCxnSpPr>
          <p:nvPr/>
        </p:nvCxnSpPr>
        <p:spPr>
          <a:xfrm>
            <a:off x="7042158" y="334452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xmlns="" id="{F29C223C-85CC-4C88-869C-73383C8607E9}"/>
              </a:ext>
            </a:extLst>
          </p:cNvPr>
          <p:cNvCxnSpPr/>
          <p:nvPr/>
        </p:nvCxnSpPr>
        <p:spPr>
          <a:xfrm flipH="1">
            <a:off x="6724185" y="3256156"/>
            <a:ext cx="211874"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Ellipse 96">
            <a:extLst>
              <a:ext uri="{FF2B5EF4-FFF2-40B4-BE49-F238E27FC236}">
                <a16:creationId xmlns:a16="http://schemas.microsoft.com/office/drawing/2014/main" xmlns="" id="{C2B62460-5304-423D-91F9-9EFEF242784D}"/>
              </a:ext>
            </a:extLst>
          </p:cNvPr>
          <p:cNvSpPr/>
          <p:nvPr/>
        </p:nvSpPr>
        <p:spPr>
          <a:xfrm>
            <a:off x="6445405" y="3144644"/>
            <a:ext cx="267630" cy="211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9" name="Connecteur droit 98">
            <a:extLst>
              <a:ext uri="{FF2B5EF4-FFF2-40B4-BE49-F238E27FC236}">
                <a16:creationId xmlns:a16="http://schemas.microsoft.com/office/drawing/2014/main" xmlns="" id="{06A8D38C-9396-4C47-BF31-1274DCFDF434}"/>
              </a:ext>
            </a:extLst>
          </p:cNvPr>
          <p:cNvCxnSpPr>
            <a:cxnSpLocks/>
            <a:stCxn id="35" idx="6"/>
          </p:cNvCxnSpPr>
          <p:nvPr/>
        </p:nvCxnSpPr>
        <p:spPr>
          <a:xfrm>
            <a:off x="9607062" y="5163015"/>
            <a:ext cx="551699" cy="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Ellipse 101">
            <a:extLst>
              <a:ext uri="{FF2B5EF4-FFF2-40B4-BE49-F238E27FC236}">
                <a16:creationId xmlns:a16="http://schemas.microsoft.com/office/drawing/2014/main" xmlns="" id="{20A38C6A-3008-4D4C-9D7A-8943ED6CFAC8}"/>
              </a:ext>
            </a:extLst>
          </p:cNvPr>
          <p:cNvSpPr/>
          <p:nvPr/>
        </p:nvSpPr>
        <p:spPr>
          <a:xfrm>
            <a:off x="10181063" y="4962293"/>
            <a:ext cx="423747" cy="3679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4" name="Connecteur droit 103">
            <a:extLst>
              <a:ext uri="{FF2B5EF4-FFF2-40B4-BE49-F238E27FC236}">
                <a16:creationId xmlns:a16="http://schemas.microsoft.com/office/drawing/2014/main" xmlns="" id="{2FA032C3-30F9-4217-BB75-ECFBBB03F5AC}"/>
              </a:ext>
            </a:extLst>
          </p:cNvPr>
          <p:cNvCxnSpPr>
            <a:stCxn id="102" idx="6"/>
          </p:cNvCxnSpPr>
          <p:nvPr/>
        </p:nvCxnSpPr>
        <p:spPr>
          <a:xfrm flipV="1">
            <a:off x="10604810" y="5140712"/>
            <a:ext cx="390292" cy="5576"/>
          </a:xfrm>
          <a:prstGeom prst="line">
            <a:avLst/>
          </a:prstGeom>
        </p:spPr>
        <p:style>
          <a:lnRef idx="1">
            <a:schemeClr val="accent1"/>
          </a:lnRef>
          <a:fillRef idx="0">
            <a:schemeClr val="accent1"/>
          </a:fillRef>
          <a:effectRef idx="0">
            <a:schemeClr val="accent1"/>
          </a:effectRef>
          <a:fontRef idx="minor">
            <a:schemeClr val="tx1"/>
          </a:fontRef>
        </p:style>
      </p:cxnSp>
      <p:sp>
        <p:nvSpPr>
          <p:cNvPr id="105" name="Ellipse 104">
            <a:extLst>
              <a:ext uri="{FF2B5EF4-FFF2-40B4-BE49-F238E27FC236}">
                <a16:creationId xmlns:a16="http://schemas.microsoft.com/office/drawing/2014/main" xmlns="" id="{ACD8AED4-01D8-4527-8689-D5F841C03AA1}"/>
              </a:ext>
            </a:extLst>
          </p:cNvPr>
          <p:cNvSpPr/>
          <p:nvPr/>
        </p:nvSpPr>
        <p:spPr>
          <a:xfrm>
            <a:off x="10995103" y="4995746"/>
            <a:ext cx="379141" cy="312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a:extLst>
              <a:ext uri="{FF2B5EF4-FFF2-40B4-BE49-F238E27FC236}">
                <a16:creationId xmlns:a16="http://schemas.microsoft.com/office/drawing/2014/main" xmlns="" id="{D2B1E754-AD00-4780-8E87-B2E7C4D95046}"/>
              </a:ext>
            </a:extLst>
          </p:cNvPr>
          <p:cNvCxnSpPr>
            <a:stCxn id="35" idx="2"/>
          </p:cNvCxnSpPr>
          <p:nvPr/>
        </p:nvCxnSpPr>
        <p:spPr>
          <a:xfrm flipH="1">
            <a:off x="7839308" y="5163015"/>
            <a:ext cx="412594" cy="22302"/>
          </a:xfrm>
          <a:prstGeom prst="line">
            <a:avLst/>
          </a:prstGeom>
        </p:spPr>
        <p:style>
          <a:lnRef idx="1">
            <a:schemeClr val="accent1"/>
          </a:lnRef>
          <a:fillRef idx="0">
            <a:schemeClr val="accent1"/>
          </a:fillRef>
          <a:effectRef idx="0">
            <a:schemeClr val="accent1"/>
          </a:effectRef>
          <a:fontRef idx="minor">
            <a:schemeClr val="tx1"/>
          </a:fontRef>
        </p:style>
      </p:cxnSp>
      <p:sp>
        <p:nvSpPr>
          <p:cNvPr id="108" name="Ellipse 107">
            <a:extLst>
              <a:ext uri="{FF2B5EF4-FFF2-40B4-BE49-F238E27FC236}">
                <a16:creationId xmlns:a16="http://schemas.microsoft.com/office/drawing/2014/main" xmlns="" id="{A69977C8-3C66-4A49-B3DF-F462169D2B27}"/>
              </a:ext>
            </a:extLst>
          </p:cNvPr>
          <p:cNvSpPr/>
          <p:nvPr/>
        </p:nvSpPr>
        <p:spPr>
          <a:xfrm>
            <a:off x="7493620" y="5040351"/>
            <a:ext cx="323385" cy="267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0" name="Connecteur droit 109">
            <a:extLst>
              <a:ext uri="{FF2B5EF4-FFF2-40B4-BE49-F238E27FC236}">
                <a16:creationId xmlns:a16="http://schemas.microsoft.com/office/drawing/2014/main" xmlns="" id="{10849DE3-5071-4262-94CE-51C57C45852B}"/>
              </a:ext>
            </a:extLst>
          </p:cNvPr>
          <p:cNvCxnSpPr>
            <a:stCxn id="108" idx="2"/>
          </p:cNvCxnSpPr>
          <p:nvPr/>
        </p:nvCxnSpPr>
        <p:spPr>
          <a:xfrm flipH="1" flipV="1">
            <a:off x="7192537" y="5163015"/>
            <a:ext cx="301083" cy="1115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Ellipse 110">
            <a:extLst>
              <a:ext uri="{FF2B5EF4-FFF2-40B4-BE49-F238E27FC236}">
                <a16:creationId xmlns:a16="http://schemas.microsoft.com/office/drawing/2014/main" xmlns="" id="{38A3A876-96F4-456D-824D-D235F83077AF}"/>
              </a:ext>
            </a:extLst>
          </p:cNvPr>
          <p:cNvSpPr/>
          <p:nvPr/>
        </p:nvSpPr>
        <p:spPr>
          <a:xfrm>
            <a:off x="6768790" y="5029200"/>
            <a:ext cx="434898" cy="289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0" name="Image 69" descr="BeForever_Logo.png"/>
          <p:cNvPicPr>
            <a:picLocks noChangeAspect="1"/>
          </p:cNvPicPr>
          <p:nvPr/>
        </p:nvPicPr>
        <p:blipFill>
          <a:blip r:embed="rId2"/>
          <a:stretch>
            <a:fillRect/>
          </a:stretch>
        </p:blipFill>
        <p:spPr>
          <a:xfrm>
            <a:off x="99752" y="5893692"/>
            <a:ext cx="847899" cy="927551"/>
          </a:xfrm>
          <a:prstGeom prst="rect">
            <a:avLst/>
          </a:prstGeom>
        </p:spPr>
      </p:pic>
      <p:sp>
        <p:nvSpPr>
          <p:cNvPr id="73" name="Rectangle 72"/>
          <p:cNvSpPr/>
          <p:nvPr/>
        </p:nvSpPr>
        <p:spPr>
          <a:xfrm>
            <a:off x="-171898" y="295980"/>
            <a:ext cx="6322565" cy="400110"/>
          </a:xfrm>
          <a:prstGeom prst="rect">
            <a:avLst/>
          </a:prstGeom>
        </p:spPr>
        <p:txBody>
          <a:bodyPr wrap="none">
            <a:spAutoFit/>
          </a:bodyPr>
          <a:lstStyle/>
          <a:p>
            <a:pPr lvl="1" algn="just"/>
            <a:r>
              <a:rPr lang="fr-FR" sz="2000" b="1" dirty="0" smtClean="0">
                <a:solidFill>
                  <a:srgbClr val="00B050"/>
                </a:solidFill>
                <a:latin typeface="Georgia" pitchFamily="18" charset="0"/>
              </a:rPr>
              <a:t>B/ Comparaison rémunération : franchises</a:t>
            </a:r>
            <a:endParaRPr lang="fr-FR" sz="2000" b="1" dirty="0">
              <a:solidFill>
                <a:srgbClr val="00B050"/>
              </a:solidFill>
              <a:latin typeface="Georgia" pitchFamily="18" charset="0"/>
            </a:endParaRPr>
          </a:p>
        </p:txBody>
      </p:sp>
    </p:spTree>
    <p:extLst>
      <p:ext uri="{BB962C8B-B14F-4D97-AF65-F5344CB8AC3E}">
        <p14:creationId xmlns:p14="http://schemas.microsoft.com/office/powerpoint/2010/main" val="112558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36520B2F-2EFB-4BFF-B802-1EA46D930A43}"/>
              </a:ext>
            </a:extLst>
          </p:cNvPr>
          <p:cNvSpPr>
            <a:spLocks noGrp="1"/>
          </p:cNvSpPr>
          <p:nvPr>
            <p:ph idx="1"/>
          </p:nvPr>
        </p:nvSpPr>
        <p:spPr>
          <a:xfrm>
            <a:off x="3768458" y="2046600"/>
            <a:ext cx="3718560" cy="3589435"/>
          </a:xfrm>
        </p:spPr>
        <p:txBody>
          <a:bodyPr/>
          <a:lstStyle/>
          <a:p>
            <a:r>
              <a:rPr lang="fr-FR" dirty="0" smtClean="0"/>
              <a:t>SAVOIR</a:t>
            </a:r>
          </a:p>
          <a:p>
            <a:endParaRPr lang="fr-FR" dirty="0"/>
          </a:p>
          <a:p>
            <a:r>
              <a:rPr lang="fr-FR" dirty="0" smtClean="0"/>
              <a:t>COMPRENDRE</a:t>
            </a:r>
          </a:p>
          <a:p>
            <a:endParaRPr lang="fr-FR" dirty="0"/>
          </a:p>
          <a:p>
            <a:r>
              <a:rPr lang="fr-FR" dirty="0" smtClean="0"/>
              <a:t>RETENIR</a:t>
            </a:r>
          </a:p>
          <a:p>
            <a:endParaRPr lang="fr-FR" dirty="0"/>
          </a:p>
          <a:p>
            <a:r>
              <a:rPr lang="fr-FR" dirty="0" smtClean="0"/>
              <a:t>APPLIQUER</a:t>
            </a:r>
            <a:endParaRPr lang="fr-FR" dirty="0"/>
          </a:p>
        </p:txBody>
      </p:sp>
      <p:sp>
        <p:nvSpPr>
          <p:cNvPr id="2" name="Titre 1">
            <a:extLst>
              <a:ext uri="{FF2B5EF4-FFF2-40B4-BE49-F238E27FC236}">
                <a16:creationId xmlns:a16="http://schemas.microsoft.com/office/drawing/2014/main" xmlns="" id="{CA70C437-8FE2-4D64-BA06-52F1D435512B}"/>
              </a:ext>
            </a:extLst>
          </p:cNvPr>
          <p:cNvSpPr>
            <a:spLocks noGrp="1"/>
          </p:cNvSpPr>
          <p:nvPr>
            <p:ph type="title"/>
          </p:nvPr>
        </p:nvSpPr>
        <p:spPr/>
        <p:txBody>
          <a:bodyPr>
            <a:normAutofit/>
          </a:bodyPr>
          <a:lstStyle/>
          <a:p>
            <a:pPr algn="ctr"/>
            <a:r>
              <a:rPr lang="fr-FR" dirty="0"/>
              <a:t>METHODE D’APPRENTISSAGE:  </a:t>
            </a:r>
            <a:r>
              <a:rPr lang="fr-FR" sz="4400" dirty="0"/>
              <a:t>S.C.R.A</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5" name="Image 4" descr="career-success-Falkito.jpg"/>
          <p:cNvPicPr>
            <a:picLocks noChangeAspect="1"/>
          </p:cNvPicPr>
          <p:nvPr/>
        </p:nvPicPr>
        <p:blipFill>
          <a:blip r:embed="rId3"/>
          <a:stretch>
            <a:fillRect/>
          </a:stretch>
        </p:blipFill>
        <p:spPr>
          <a:xfrm>
            <a:off x="7675417" y="2359428"/>
            <a:ext cx="4188229" cy="4188229"/>
          </a:xfrm>
          <a:prstGeom prst="rect">
            <a:avLst/>
          </a:prstGeom>
        </p:spPr>
      </p:pic>
    </p:spTree>
    <p:extLst>
      <p:ext uri="{BB962C8B-B14F-4D97-AF65-F5344CB8AC3E}">
        <p14:creationId xmlns:p14="http://schemas.microsoft.com/office/powerpoint/2010/main" val="337774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xmlns="" id="{4C04D158-ADE9-40AC-9121-E35C4E7DF604}"/>
              </a:ext>
            </a:extLst>
          </p:cNvPr>
          <p:cNvCxnSpPr/>
          <p:nvPr/>
        </p:nvCxnSpPr>
        <p:spPr>
          <a:xfrm>
            <a:off x="1650380" y="992459"/>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xmlns="" id="{4030FAC4-2A20-4766-BBE9-E720F091F4C8}"/>
              </a:ext>
            </a:extLst>
          </p:cNvPr>
          <p:cNvCxnSpPr>
            <a:cxnSpLocks/>
          </p:cNvCxnSpPr>
          <p:nvPr/>
        </p:nvCxnSpPr>
        <p:spPr>
          <a:xfrm flipH="1">
            <a:off x="1594625" y="2252546"/>
            <a:ext cx="9288965" cy="89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BD7B9499-4325-43C9-9416-26278E6BE378}"/>
              </a:ext>
            </a:extLst>
          </p:cNvPr>
          <p:cNvCxnSpPr/>
          <p:nvPr/>
        </p:nvCxnSpPr>
        <p:spPr>
          <a:xfrm>
            <a:off x="1605776" y="3500438"/>
            <a:ext cx="9233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EBB3F0E8-B31E-4DCF-8767-CBBB1B5A4DC9}"/>
              </a:ext>
            </a:extLst>
          </p:cNvPr>
          <p:cNvCxnSpPr/>
          <p:nvPr/>
        </p:nvCxnSpPr>
        <p:spPr>
          <a:xfrm>
            <a:off x="1550020" y="4750420"/>
            <a:ext cx="93001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xmlns="" id="{961D5A5B-1008-411C-8E82-F3D56E781CEB}"/>
              </a:ext>
            </a:extLst>
          </p:cNvPr>
          <p:cNvCxnSpPr/>
          <p:nvPr/>
        </p:nvCxnSpPr>
        <p:spPr>
          <a:xfrm>
            <a:off x="1561171" y="5898995"/>
            <a:ext cx="945623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xmlns="" id="{A13E20D6-2288-4329-ADD0-ED193FA22D60}"/>
              </a:ext>
            </a:extLst>
          </p:cNvPr>
          <p:cNvSpPr txBox="1"/>
          <p:nvPr/>
        </p:nvSpPr>
        <p:spPr>
          <a:xfrm flipH="1">
            <a:off x="550703" y="805176"/>
            <a:ext cx="1682720" cy="369332"/>
          </a:xfrm>
          <a:prstGeom prst="rect">
            <a:avLst/>
          </a:prstGeom>
          <a:noFill/>
        </p:spPr>
        <p:txBody>
          <a:bodyPr wrap="square" rtlCol="0">
            <a:spAutoFit/>
          </a:bodyPr>
          <a:lstStyle/>
          <a:p>
            <a:r>
              <a:rPr lang="fr-FR" dirty="0"/>
              <a:t>Niveau 1</a:t>
            </a:r>
          </a:p>
        </p:txBody>
      </p:sp>
      <p:sp>
        <p:nvSpPr>
          <p:cNvPr id="15" name="ZoneTexte 14">
            <a:extLst>
              <a:ext uri="{FF2B5EF4-FFF2-40B4-BE49-F238E27FC236}">
                <a16:creationId xmlns:a16="http://schemas.microsoft.com/office/drawing/2014/main" xmlns="" id="{DEE2518F-A8A4-47B2-B6C8-118AF52D696B}"/>
              </a:ext>
            </a:extLst>
          </p:cNvPr>
          <p:cNvSpPr txBox="1"/>
          <p:nvPr/>
        </p:nvSpPr>
        <p:spPr>
          <a:xfrm>
            <a:off x="486234" y="2144751"/>
            <a:ext cx="1393902" cy="369332"/>
          </a:xfrm>
          <a:prstGeom prst="rect">
            <a:avLst/>
          </a:prstGeom>
          <a:noFill/>
        </p:spPr>
        <p:txBody>
          <a:bodyPr wrap="square" rtlCol="0">
            <a:spAutoFit/>
          </a:bodyPr>
          <a:lstStyle/>
          <a:p>
            <a:r>
              <a:rPr lang="fr-FR" dirty="0"/>
              <a:t>Niveau 2</a:t>
            </a:r>
          </a:p>
        </p:txBody>
      </p:sp>
      <p:sp>
        <p:nvSpPr>
          <p:cNvPr id="16" name="ZoneTexte 15">
            <a:extLst>
              <a:ext uri="{FF2B5EF4-FFF2-40B4-BE49-F238E27FC236}">
                <a16:creationId xmlns:a16="http://schemas.microsoft.com/office/drawing/2014/main" xmlns="" id="{66C554AE-B1DF-408E-8EB5-4D165A24AB70}"/>
              </a:ext>
            </a:extLst>
          </p:cNvPr>
          <p:cNvSpPr txBox="1"/>
          <p:nvPr/>
        </p:nvSpPr>
        <p:spPr>
          <a:xfrm>
            <a:off x="503959" y="3313914"/>
            <a:ext cx="1326995" cy="369332"/>
          </a:xfrm>
          <a:prstGeom prst="rect">
            <a:avLst/>
          </a:prstGeom>
          <a:noFill/>
        </p:spPr>
        <p:txBody>
          <a:bodyPr wrap="square" rtlCol="0">
            <a:spAutoFit/>
          </a:bodyPr>
          <a:lstStyle/>
          <a:p>
            <a:r>
              <a:rPr lang="fr-FR" dirty="0"/>
              <a:t>Niveau </a:t>
            </a:r>
            <a:r>
              <a:rPr lang="fr-FR" dirty="0" smtClean="0"/>
              <a:t>3</a:t>
            </a:r>
            <a:endParaRPr lang="fr-FR" dirty="0"/>
          </a:p>
        </p:txBody>
      </p:sp>
      <p:sp>
        <p:nvSpPr>
          <p:cNvPr id="17" name="ZoneTexte 16">
            <a:extLst>
              <a:ext uri="{FF2B5EF4-FFF2-40B4-BE49-F238E27FC236}">
                <a16:creationId xmlns:a16="http://schemas.microsoft.com/office/drawing/2014/main" xmlns="" id="{DC8E87FF-43DE-4E03-8508-C1F7AD922CDB}"/>
              </a:ext>
            </a:extLst>
          </p:cNvPr>
          <p:cNvSpPr txBox="1"/>
          <p:nvPr/>
        </p:nvSpPr>
        <p:spPr>
          <a:xfrm>
            <a:off x="440046" y="4569713"/>
            <a:ext cx="1572322" cy="369332"/>
          </a:xfrm>
          <a:prstGeom prst="rect">
            <a:avLst/>
          </a:prstGeom>
          <a:noFill/>
        </p:spPr>
        <p:txBody>
          <a:bodyPr wrap="square" rtlCol="0">
            <a:spAutoFit/>
          </a:bodyPr>
          <a:lstStyle/>
          <a:p>
            <a:r>
              <a:rPr lang="fr-FR" dirty="0"/>
              <a:t>Niveau </a:t>
            </a:r>
            <a:r>
              <a:rPr lang="fr-FR" dirty="0" smtClean="0"/>
              <a:t>4</a:t>
            </a:r>
            <a:endParaRPr lang="fr-FR" dirty="0"/>
          </a:p>
        </p:txBody>
      </p:sp>
      <p:sp>
        <p:nvSpPr>
          <p:cNvPr id="18" name="ZoneTexte 17">
            <a:extLst>
              <a:ext uri="{FF2B5EF4-FFF2-40B4-BE49-F238E27FC236}">
                <a16:creationId xmlns:a16="http://schemas.microsoft.com/office/drawing/2014/main" xmlns="" id="{006E0F0A-7613-4DB5-9AA9-1F5CDD17C244}"/>
              </a:ext>
            </a:extLst>
          </p:cNvPr>
          <p:cNvSpPr txBox="1"/>
          <p:nvPr/>
        </p:nvSpPr>
        <p:spPr>
          <a:xfrm>
            <a:off x="469364" y="5734447"/>
            <a:ext cx="1572322" cy="369332"/>
          </a:xfrm>
          <a:prstGeom prst="rect">
            <a:avLst/>
          </a:prstGeom>
          <a:noFill/>
        </p:spPr>
        <p:txBody>
          <a:bodyPr wrap="square" rtlCol="0">
            <a:spAutoFit/>
          </a:bodyPr>
          <a:lstStyle/>
          <a:p>
            <a:r>
              <a:rPr lang="fr-FR" dirty="0"/>
              <a:t>Niveau 5</a:t>
            </a:r>
          </a:p>
        </p:txBody>
      </p:sp>
      <p:sp>
        <p:nvSpPr>
          <p:cNvPr id="19" name="Ellipse 18">
            <a:extLst>
              <a:ext uri="{FF2B5EF4-FFF2-40B4-BE49-F238E27FC236}">
                <a16:creationId xmlns:a16="http://schemas.microsoft.com/office/drawing/2014/main" xmlns="" id="{A8F2EBEA-1C90-4EBE-926E-93D46BC5A8C7}"/>
              </a:ext>
            </a:extLst>
          </p:cNvPr>
          <p:cNvSpPr/>
          <p:nvPr/>
        </p:nvSpPr>
        <p:spPr>
          <a:xfrm>
            <a:off x="5404624" y="167267"/>
            <a:ext cx="691376" cy="23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a:extLst>
              <a:ext uri="{FF2B5EF4-FFF2-40B4-BE49-F238E27FC236}">
                <a16:creationId xmlns:a16="http://schemas.microsoft.com/office/drawing/2014/main" xmlns="" id="{C59D6A2F-DFB8-4E18-B960-4D96DA88E8F3}"/>
              </a:ext>
            </a:extLst>
          </p:cNvPr>
          <p:cNvCxnSpPr>
            <a:stCxn id="19" idx="3"/>
          </p:cNvCxnSpPr>
          <p:nvPr/>
        </p:nvCxnSpPr>
        <p:spPr>
          <a:xfrm flipH="1">
            <a:off x="4780155" y="367149"/>
            <a:ext cx="725719" cy="235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79A78F10-8B9F-4CB6-AC0E-0DED64A89215}"/>
              </a:ext>
            </a:extLst>
          </p:cNvPr>
          <p:cNvCxnSpPr>
            <a:stCxn id="19" idx="4"/>
          </p:cNvCxnSpPr>
          <p:nvPr/>
        </p:nvCxnSpPr>
        <p:spPr>
          <a:xfrm>
            <a:off x="5750312" y="401443"/>
            <a:ext cx="22302" cy="334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xmlns="" id="{FF140036-8431-45C6-8D08-D7A7DABC2254}"/>
              </a:ext>
            </a:extLst>
          </p:cNvPr>
          <p:cNvCxnSpPr>
            <a:stCxn id="19" idx="5"/>
          </p:cNvCxnSpPr>
          <p:nvPr/>
        </p:nvCxnSpPr>
        <p:spPr>
          <a:xfrm>
            <a:off x="5994750" y="367149"/>
            <a:ext cx="279669" cy="313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xmlns="" id="{F214B1B7-EE17-4E30-ACCB-6CD232C71A63}"/>
              </a:ext>
            </a:extLst>
          </p:cNvPr>
          <p:cNvCxnSpPr>
            <a:cxnSpLocks/>
          </p:cNvCxnSpPr>
          <p:nvPr/>
        </p:nvCxnSpPr>
        <p:spPr>
          <a:xfrm>
            <a:off x="6096000" y="284355"/>
            <a:ext cx="527824" cy="150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xmlns="" id="{B548044C-9A11-4702-97D6-B21E593E156E}"/>
              </a:ext>
            </a:extLst>
          </p:cNvPr>
          <p:cNvCxnSpPr>
            <a:stCxn id="19" idx="2"/>
          </p:cNvCxnSpPr>
          <p:nvPr/>
        </p:nvCxnSpPr>
        <p:spPr>
          <a:xfrm flipH="1">
            <a:off x="4538546" y="284355"/>
            <a:ext cx="866078" cy="72484"/>
          </a:xfrm>
          <a:prstGeom prst="line">
            <a:avLst/>
          </a:prstGeom>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xmlns="" id="{8BBD6E70-7BB4-49C3-B135-0F256B651863}"/>
              </a:ext>
            </a:extLst>
          </p:cNvPr>
          <p:cNvSpPr/>
          <p:nvPr/>
        </p:nvSpPr>
        <p:spPr>
          <a:xfrm>
            <a:off x="6601522" y="423746"/>
            <a:ext cx="323385" cy="178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xmlns="" id="{0F3BEAE5-B69B-44B4-8D9C-B4FDE5E450BA}"/>
              </a:ext>
            </a:extLst>
          </p:cNvPr>
          <p:cNvSpPr/>
          <p:nvPr/>
        </p:nvSpPr>
        <p:spPr>
          <a:xfrm flipV="1">
            <a:off x="6200078" y="680224"/>
            <a:ext cx="345688" cy="11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xmlns="" id="{11459582-C37D-4EC8-844B-B3D8F0D211A5}"/>
              </a:ext>
            </a:extLst>
          </p:cNvPr>
          <p:cNvSpPr/>
          <p:nvPr/>
        </p:nvSpPr>
        <p:spPr>
          <a:xfrm>
            <a:off x="5597913" y="758281"/>
            <a:ext cx="345688" cy="289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xmlns="" id="{17E4BEBB-67B3-4ED1-9AD5-36421337B809}"/>
              </a:ext>
            </a:extLst>
          </p:cNvPr>
          <p:cNvSpPr/>
          <p:nvPr/>
        </p:nvSpPr>
        <p:spPr>
          <a:xfrm>
            <a:off x="4471639" y="568712"/>
            <a:ext cx="301083" cy="144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xmlns="" id="{E700A3CF-2825-496E-BAEF-B7C733C6D9C2}"/>
              </a:ext>
            </a:extLst>
          </p:cNvPr>
          <p:cNvSpPr/>
          <p:nvPr/>
        </p:nvSpPr>
        <p:spPr>
          <a:xfrm flipV="1">
            <a:off x="4192860" y="234176"/>
            <a:ext cx="369104" cy="211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xmlns="" id="{1A49A0B4-5A37-44E0-904E-1ECD59D9B90D}"/>
              </a:ext>
            </a:extLst>
          </p:cNvPr>
          <p:cNvSpPr txBox="1"/>
          <p:nvPr/>
        </p:nvSpPr>
        <p:spPr>
          <a:xfrm>
            <a:off x="8703411" y="602166"/>
            <a:ext cx="312906" cy="369332"/>
          </a:xfrm>
          <a:prstGeom prst="rect">
            <a:avLst/>
          </a:prstGeom>
          <a:noFill/>
        </p:spPr>
        <p:txBody>
          <a:bodyPr wrap="none" rtlCol="0">
            <a:spAutoFit/>
          </a:bodyPr>
          <a:lstStyle/>
          <a:p>
            <a:r>
              <a:rPr lang="fr-FR" dirty="0"/>
              <a:t>5</a:t>
            </a:r>
          </a:p>
        </p:txBody>
      </p:sp>
      <p:cxnSp>
        <p:nvCxnSpPr>
          <p:cNvPr id="44" name="Connecteur droit 43">
            <a:extLst>
              <a:ext uri="{FF2B5EF4-FFF2-40B4-BE49-F238E27FC236}">
                <a16:creationId xmlns:a16="http://schemas.microsoft.com/office/drawing/2014/main" xmlns="" id="{DB41575D-F210-445E-BF3F-D25747069BBB}"/>
              </a:ext>
            </a:extLst>
          </p:cNvPr>
          <p:cNvCxnSpPr/>
          <p:nvPr/>
        </p:nvCxnSpPr>
        <p:spPr>
          <a:xfrm>
            <a:off x="5932449" y="133814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xmlns="" id="{E47E061D-DE7E-4718-BEC9-9832EFD8CBA0}"/>
              </a:ext>
            </a:extLst>
          </p:cNvPr>
          <p:cNvCxnSpPr>
            <a:stCxn id="39" idx="3"/>
          </p:cNvCxnSpPr>
          <p:nvPr/>
        </p:nvCxnSpPr>
        <p:spPr>
          <a:xfrm flipH="1">
            <a:off x="5084956" y="1005754"/>
            <a:ext cx="563582" cy="232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xmlns="" id="{2BE71DC8-66DF-4EDC-8144-B82FB33A7F2B}"/>
              </a:ext>
            </a:extLst>
          </p:cNvPr>
          <p:cNvCxnSpPr>
            <a:stCxn id="39" idx="4"/>
          </p:cNvCxnSpPr>
          <p:nvPr/>
        </p:nvCxnSpPr>
        <p:spPr>
          <a:xfrm>
            <a:off x="5770757" y="1048214"/>
            <a:ext cx="50180" cy="334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xmlns="" id="{33388664-1250-4E4B-8C52-B985CA72BCA7}"/>
              </a:ext>
            </a:extLst>
          </p:cNvPr>
          <p:cNvCxnSpPr>
            <a:stCxn id="39" idx="5"/>
          </p:cNvCxnSpPr>
          <p:nvPr/>
        </p:nvCxnSpPr>
        <p:spPr>
          <a:xfrm>
            <a:off x="5892976" y="1005754"/>
            <a:ext cx="284800" cy="287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xmlns="" id="{DBBA82E4-5CF3-4DC0-B0AF-126DF9FE468B}"/>
              </a:ext>
            </a:extLst>
          </p:cNvPr>
          <p:cNvCxnSpPr>
            <a:stCxn id="39" idx="3"/>
          </p:cNvCxnSpPr>
          <p:nvPr/>
        </p:nvCxnSpPr>
        <p:spPr>
          <a:xfrm flipH="1">
            <a:off x="5464098" y="1005754"/>
            <a:ext cx="184440" cy="354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xmlns="" id="{836B7F52-979C-4685-8740-6D996C73E613}"/>
              </a:ext>
            </a:extLst>
          </p:cNvPr>
          <p:cNvCxnSpPr>
            <a:stCxn id="39" idx="6"/>
          </p:cNvCxnSpPr>
          <p:nvPr/>
        </p:nvCxnSpPr>
        <p:spPr>
          <a:xfrm>
            <a:off x="5943601" y="903248"/>
            <a:ext cx="568711" cy="379142"/>
          </a:xfrm>
          <a:prstGeom prst="line">
            <a:avLst/>
          </a:prstGeom>
        </p:spPr>
        <p:style>
          <a:lnRef idx="1">
            <a:schemeClr val="accent1"/>
          </a:lnRef>
          <a:fillRef idx="0">
            <a:schemeClr val="accent1"/>
          </a:fillRef>
          <a:effectRef idx="0">
            <a:schemeClr val="accent1"/>
          </a:effectRef>
          <a:fontRef idx="minor">
            <a:schemeClr val="tx1"/>
          </a:fontRef>
        </p:style>
      </p:cxnSp>
      <p:sp>
        <p:nvSpPr>
          <p:cNvPr id="55" name="Ellipse 54">
            <a:extLst>
              <a:ext uri="{FF2B5EF4-FFF2-40B4-BE49-F238E27FC236}">
                <a16:creationId xmlns:a16="http://schemas.microsoft.com/office/drawing/2014/main" xmlns="" id="{EF966317-D82C-48A5-B8BF-B54319A7BB1C}"/>
              </a:ext>
            </a:extLst>
          </p:cNvPr>
          <p:cNvSpPr/>
          <p:nvPr/>
        </p:nvSpPr>
        <p:spPr>
          <a:xfrm>
            <a:off x="6545766" y="1237785"/>
            <a:ext cx="289932" cy="189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xmlns="" id="{83DC7B57-EB7E-4B48-94D2-0B1653D88459}"/>
              </a:ext>
            </a:extLst>
          </p:cNvPr>
          <p:cNvSpPr/>
          <p:nvPr/>
        </p:nvSpPr>
        <p:spPr>
          <a:xfrm>
            <a:off x="6096000" y="1282390"/>
            <a:ext cx="260195" cy="301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xmlns="" id="{F863AA56-4C93-472C-8A2F-3BC36D3E046E}"/>
              </a:ext>
            </a:extLst>
          </p:cNvPr>
          <p:cNvSpPr/>
          <p:nvPr/>
        </p:nvSpPr>
        <p:spPr>
          <a:xfrm>
            <a:off x="5687122" y="1382751"/>
            <a:ext cx="211873" cy="223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xmlns="" id="{F7E9BD41-7489-48FD-8050-71C1F0EFE192}"/>
              </a:ext>
            </a:extLst>
          </p:cNvPr>
          <p:cNvSpPr/>
          <p:nvPr/>
        </p:nvSpPr>
        <p:spPr>
          <a:xfrm>
            <a:off x="5263376" y="1326995"/>
            <a:ext cx="246441" cy="211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xmlns="" id="{2A7548C1-AB47-4D85-86DE-68A780165DAC}"/>
              </a:ext>
            </a:extLst>
          </p:cNvPr>
          <p:cNvSpPr/>
          <p:nvPr/>
        </p:nvSpPr>
        <p:spPr>
          <a:xfrm flipH="1">
            <a:off x="4795025" y="1215483"/>
            <a:ext cx="267630" cy="189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xmlns="" id="{5401E488-F7EC-4024-89A5-E8523A5C46DA}"/>
              </a:ext>
            </a:extLst>
          </p:cNvPr>
          <p:cNvSpPr txBox="1"/>
          <p:nvPr/>
        </p:nvSpPr>
        <p:spPr>
          <a:xfrm>
            <a:off x="8587012" y="1884556"/>
            <a:ext cx="441146" cy="369332"/>
          </a:xfrm>
          <a:prstGeom prst="rect">
            <a:avLst/>
          </a:prstGeom>
          <a:noFill/>
        </p:spPr>
        <p:txBody>
          <a:bodyPr wrap="none" rtlCol="0">
            <a:spAutoFit/>
          </a:bodyPr>
          <a:lstStyle/>
          <a:p>
            <a:r>
              <a:rPr lang="fr-FR" dirty="0"/>
              <a:t>25</a:t>
            </a:r>
          </a:p>
        </p:txBody>
      </p:sp>
      <p:sp>
        <p:nvSpPr>
          <p:cNvPr id="61" name="ZoneTexte 60">
            <a:extLst>
              <a:ext uri="{FF2B5EF4-FFF2-40B4-BE49-F238E27FC236}">
                <a16:creationId xmlns:a16="http://schemas.microsoft.com/office/drawing/2014/main" xmlns="" id="{FF85A73C-56CC-44CC-8D5D-C14D868D77DF}"/>
              </a:ext>
            </a:extLst>
          </p:cNvPr>
          <p:cNvSpPr txBox="1"/>
          <p:nvPr/>
        </p:nvSpPr>
        <p:spPr>
          <a:xfrm>
            <a:off x="8475062" y="3131106"/>
            <a:ext cx="944422" cy="369332"/>
          </a:xfrm>
          <a:prstGeom prst="rect">
            <a:avLst/>
          </a:prstGeom>
          <a:noFill/>
        </p:spPr>
        <p:txBody>
          <a:bodyPr wrap="square" rtlCol="0">
            <a:spAutoFit/>
          </a:bodyPr>
          <a:lstStyle/>
          <a:p>
            <a:r>
              <a:rPr lang="fr-FR" dirty="0"/>
              <a:t>125</a:t>
            </a:r>
          </a:p>
        </p:txBody>
      </p:sp>
      <p:sp>
        <p:nvSpPr>
          <p:cNvPr id="62" name="ZoneTexte 61">
            <a:extLst>
              <a:ext uri="{FF2B5EF4-FFF2-40B4-BE49-F238E27FC236}">
                <a16:creationId xmlns:a16="http://schemas.microsoft.com/office/drawing/2014/main" xmlns="" id="{B0F85A66-2931-4604-A97C-34778D5780AD}"/>
              </a:ext>
            </a:extLst>
          </p:cNvPr>
          <p:cNvSpPr txBox="1"/>
          <p:nvPr/>
        </p:nvSpPr>
        <p:spPr>
          <a:xfrm>
            <a:off x="8465348" y="4372993"/>
            <a:ext cx="646770" cy="369332"/>
          </a:xfrm>
          <a:prstGeom prst="rect">
            <a:avLst/>
          </a:prstGeom>
          <a:noFill/>
        </p:spPr>
        <p:txBody>
          <a:bodyPr wrap="square" rtlCol="0">
            <a:spAutoFit/>
          </a:bodyPr>
          <a:lstStyle/>
          <a:p>
            <a:r>
              <a:rPr lang="fr-FR" dirty="0"/>
              <a:t>625</a:t>
            </a:r>
          </a:p>
        </p:txBody>
      </p:sp>
      <p:sp>
        <p:nvSpPr>
          <p:cNvPr id="63" name="ZoneTexte 62">
            <a:extLst>
              <a:ext uri="{FF2B5EF4-FFF2-40B4-BE49-F238E27FC236}">
                <a16:creationId xmlns:a16="http://schemas.microsoft.com/office/drawing/2014/main" xmlns="" id="{9284B216-1D25-481E-8C76-146040D62C35}"/>
              </a:ext>
            </a:extLst>
          </p:cNvPr>
          <p:cNvSpPr txBox="1"/>
          <p:nvPr/>
        </p:nvSpPr>
        <p:spPr>
          <a:xfrm>
            <a:off x="8364001" y="5427071"/>
            <a:ext cx="1037921" cy="369332"/>
          </a:xfrm>
          <a:prstGeom prst="rect">
            <a:avLst/>
          </a:prstGeom>
          <a:noFill/>
        </p:spPr>
        <p:txBody>
          <a:bodyPr wrap="square" rtlCol="0">
            <a:spAutoFit/>
          </a:bodyPr>
          <a:lstStyle/>
          <a:p>
            <a:r>
              <a:rPr lang="fr-FR" dirty="0"/>
              <a:t>3125</a:t>
            </a:r>
          </a:p>
        </p:txBody>
      </p:sp>
      <p:sp>
        <p:nvSpPr>
          <p:cNvPr id="64" name="ZoneTexte 63">
            <a:extLst>
              <a:ext uri="{FF2B5EF4-FFF2-40B4-BE49-F238E27FC236}">
                <a16:creationId xmlns:a16="http://schemas.microsoft.com/office/drawing/2014/main" xmlns="" id="{0842092D-1E70-41A3-8FFD-8EB8C8B3BF0F}"/>
              </a:ext>
            </a:extLst>
          </p:cNvPr>
          <p:cNvSpPr txBox="1"/>
          <p:nvPr/>
        </p:nvSpPr>
        <p:spPr>
          <a:xfrm>
            <a:off x="8293077" y="6234103"/>
            <a:ext cx="1204331" cy="369332"/>
          </a:xfrm>
          <a:prstGeom prst="rect">
            <a:avLst/>
          </a:prstGeom>
          <a:noFill/>
        </p:spPr>
        <p:txBody>
          <a:bodyPr wrap="square" rtlCol="0">
            <a:spAutoFit/>
          </a:bodyPr>
          <a:lstStyle/>
          <a:p>
            <a:r>
              <a:rPr lang="fr-FR" dirty="0">
                <a:solidFill>
                  <a:srgbClr val="FF0000"/>
                </a:solidFill>
              </a:rPr>
              <a:t>3905</a:t>
            </a:r>
          </a:p>
        </p:txBody>
      </p:sp>
      <p:cxnSp>
        <p:nvCxnSpPr>
          <p:cNvPr id="66" name="Connecteur droit 65">
            <a:extLst>
              <a:ext uri="{FF2B5EF4-FFF2-40B4-BE49-F238E27FC236}">
                <a16:creationId xmlns:a16="http://schemas.microsoft.com/office/drawing/2014/main" xmlns="" id="{4D7F44AC-4C7A-4D53-9334-B1A411176258}"/>
              </a:ext>
            </a:extLst>
          </p:cNvPr>
          <p:cNvCxnSpPr>
            <a:cxnSpLocks/>
          </p:cNvCxnSpPr>
          <p:nvPr/>
        </p:nvCxnSpPr>
        <p:spPr>
          <a:xfrm flipH="1">
            <a:off x="4795024" y="1538868"/>
            <a:ext cx="502363" cy="1037064"/>
          </a:xfrm>
          <a:prstGeom prst="line">
            <a:avLst/>
          </a:prstGeom>
        </p:spPr>
        <p:style>
          <a:lnRef idx="1">
            <a:schemeClr val="accent1"/>
          </a:lnRef>
          <a:fillRef idx="0">
            <a:schemeClr val="accent1"/>
          </a:fillRef>
          <a:effectRef idx="0">
            <a:schemeClr val="accent1"/>
          </a:effectRef>
          <a:fontRef idx="minor">
            <a:schemeClr val="tx1"/>
          </a:fontRef>
        </p:style>
      </p:cxnSp>
      <p:sp>
        <p:nvSpPr>
          <p:cNvPr id="67" name="Ellipse 66">
            <a:extLst>
              <a:ext uri="{FF2B5EF4-FFF2-40B4-BE49-F238E27FC236}">
                <a16:creationId xmlns:a16="http://schemas.microsoft.com/office/drawing/2014/main" xmlns="" id="{0948DE93-FEC1-4A0B-9BD7-D28D041F563F}"/>
              </a:ext>
            </a:extLst>
          </p:cNvPr>
          <p:cNvSpPr/>
          <p:nvPr/>
        </p:nvSpPr>
        <p:spPr>
          <a:xfrm>
            <a:off x="4594302" y="2598234"/>
            <a:ext cx="334537" cy="267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70">
            <a:extLst>
              <a:ext uri="{FF2B5EF4-FFF2-40B4-BE49-F238E27FC236}">
                <a16:creationId xmlns:a16="http://schemas.microsoft.com/office/drawing/2014/main" xmlns="" id="{BE51855C-AC6B-421D-BC95-5BFE3A96A084}"/>
              </a:ext>
            </a:extLst>
          </p:cNvPr>
          <p:cNvCxnSpPr>
            <a:stCxn id="58" idx="3"/>
          </p:cNvCxnSpPr>
          <p:nvPr/>
        </p:nvCxnSpPr>
        <p:spPr>
          <a:xfrm>
            <a:off x="5299466" y="1507840"/>
            <a:ext cx="164632" cy="1235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xmlns="" id="{9E25788D-1325-4D22-9F58-00A21A34FA02}"/>
              </a:ext>
            </a:extLst>
          </p:cNvPr>
          <p:cNvCxnSpPr>
            <a:cxnSpLocks/>
          </p:cNvCxnSpPr>
          <p:nvPr/>
        </p:nvCxnSpPr>
        <p:spPr>
          <a:xfrm flipH="1" flipV="1">
            <a:off x="5441795" y="1605776"/>
            <a:ext cx="412595" cy="1059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xmlns="" id="{913C3E41-0E35-41A2-9277-76C7764F434F}"/>
              </a:ext>
            </a:extLst>
          </p:cNvPr>
          <p:cNvCxnSpPr>
            <a:stCxn id="58" idx="6"/>
          </p:cNvCxnSpPr>
          <p:nvPr/>
        </p:nvCxnSpPr>
        <p:spPr>
          <a:xfrm>
            <a:off x="5509817" y="1432932"/>
            <a:ext cx="757168" cy="1243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xmlns="" id="{A62D76DC-862D-45AF-A071-CF52BD6C434D}"/>
              </a:ext>
            </a:extLst>
          </p:cNvPr>
          <p:cNvCxnSpPr>
            <a:stCxn id="58" idx="2"/>
          </p:cNvCxnSpPr>
          <p:nvPr/>
        </p:nvCxnSpPr>
        <p:spPr>
          <a:xfrm flipH="1">
            <a:off x="4125951" y="1432932"/>
            <a:ext cx="1137425" cy="1165302"/>
          </a:xfrm>
          <a:prstGeom prst="line">
            <a:avLst/>
          </a:prstGeom>
        </p:spPr>
        <p:style>
          <a:lnRef idx="1">
            <a:schemeClr val="accent1"/>
          </a:lnRef>
          <a:fillRef idx="0">
            <a:schemeClr val="accent1"/>
          </a:fillRef>
          <a:effectRef idx="0">
            <a:schemeClr val="accent1"/>
          </a:effectRef>
          <a:fontRef idx="minor">
            <a:schemeClr val="tx1"/>
          </a:fontRef>
        </p:style>
      </p:cxnSp>
      <p:sp>
        <p:nvSpPr>
          <p:cNvPr id="79" name="Ellipse 78">
            <a:extLst>
              <a:ext uri="{FF2B5EF4-FFF2-40B4-BE49-F238E27FC236}">
                <a16:creationId xmlns:a16="http://schemas.microsoft.com/office/drawing/2014/main" xmlns="" id="{389847FC-EBF1-4703-971A-4B57877E2838}"/>
              </a:ext>
            </a:extLst>
          </p:cNvPr>
          <p:cNvSpPr/>
          <p:nvPr/>
        </p:nvSpPr>
        <p:spPr>
          <a:xfrm>
            <a:off x="3925229" y="2587082"/>
            <a:ext cx="211873" cy="25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xmlns="" id="{E00091E8-3AE6-4A32-A70F-0DC16010728A}"/>
              </a:ext>
            </a:extLst>
          </p:cNvPr>
          <p:cNvSpPr/>
          <p:nvPr/>
        </p:nvSpPr>
        <p:spPr>
          <a:xfrm>
            <a:off x="5296829" y="2754350"/>
            <a:ext cx="256478" cy="189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xmlns="" id="{807FE2DE-2A71-4E9A-87F9-860631471ACE}"/>
              </a:ext>
            </a:extLst>
          </p:cNvPr>
          <p:cNvSpPr/>
          <p:nvPr/>
        </p:nvSpPr>
        <p:spPr>
          <a:xfrm>
            <a:off x="5754028" y="2631688"/>
            <a:ext cx="223025" cy="289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a:extLst>
              <a:ext uri="{FF2B5EF4-FFF2-40B4-BE49-F238E27FC236}">
                <a16:creationId xmlns:a16="http://schemas.microsoft.com/office/drawing/2014/main" xmlns="" id="{556705BF-7208-4575-A627-1B445F480AB3}"/>
              </a:ext>
            </a:extLst>
          </p:cNvPr>
          <p:cNvSpPr/>
          <p:nvPr/>
        </p:nvSpPr>
        <p:spPr>
          <a:xfrm>
            <a:off x="6233532" y="2665141"/>
            <a:ext cx="223024" cy="2564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Image 50" descr="BeForever_Logo.png"/>
          <p:cNvPicPr>
            <a:picLocks noChangeAspect="1"/>
          </p:cNvPicPr>
          <p:nvPr/>
        </p:nvPicPr>
        <p:blipFill>
          <a:blip r:embed="rId2"/>
          <a:stretch>
            <a:fillRect/>
          </a:stretch>
        </p:blipFill>
        <p:spPr>
          <a:xfrm>
            <a:off x="99752" y="5893692"/>
            <a:ext cx="847899" cy="927551"/>
          </a:xfrm>
          <a:prstGeom prst="rect">
            <a:avLst/>
          </a:prstGeom>
        </p:spPr>
      </p:pic>
      <p:sp>
        <p:nvSpPr>
          <p:cNvPr id="53" name="Rectangle 52"/>
          <p:cNvSpPr/>
          <p:nvPr/>
        </p:nvSpPr>
        <p:spPr>
          <a:xfrm>
            <a:off x="457462" y="225642"/>
            <a:ext cx="1609736" cy="369332"/>
          </a:xfrm>
          <a:prstGeom prst="rect">
            <a:avLst/>
          </a:prstGeom>
        </p:spPr>
        <p:txBody>
          <a:bodyPr wrap="none">
            <a:spAutoFit/>
          </a:bodyPr>
          <a:lstStyle/>
          <a:p>
            <a:r>
              <a:rPr lang="fr-FR" b="1" dirty="0" smtClean="0">
                <a:solidFill>
                  <a:srgbClr val="00B050"/>
                </a:solidFill>
                <a:latin typeface="Georgia" pitchFamily="18" charset="0"/>
              </a:rPr>
              <a:t>C/ Exemple </a:t>
            </a:r>
            <a:endParaRPr lang="fr-FR" dirty="0"/>
          </a:p>
        </p:txBody>
      </p:sp>
    </p:spTree>
    <p:extLst>
      <p:ext uri="{BB962C8B-B14F-4D97-AF65-F5344CB8AC3E}">
        <p14:creationId xmlns:p14="http://schemas.microsoft.com/office/powerpoint/2010/main" val="95636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5542176-F011-4403-97AD-2AFD9C510184}"/>
              </a:ext>
            </a:extLst>
          </p:cNvPr>
          <p:cNvSpPr>
            <a:spLocks noGrp="1"/>
          </p:cNvSpPr>
          <p:nvPr>
            <p:ph idx="1"/>
          </p:nvPr>
        </p:nvSpPr>
        <p:spPr>
          <a:xfrm>
            <a:off x="3405554" y="2245828"/>
            <a:ext cx="8686800" cy="3228850"/>
          </a:xfrm>
        </p:spPr>
        <p:txBody>
          <a:bodyPr>
            <a:normAutofit fontScale="92500" lnSpcReduction="10000"/>
          </a:bodyPr>
          <a:lstStyle/>
          <a:p>
            <a:pPr marL="0" indent="0" algn="just">
              <a:buNone/>
            </a:pPr>
            <a:r>
              <a:rPr lang="fr-FR" dirty="0" smtClean="0"/>
              <a:t>Savez-vous </a:t>
            </a:r>
            <a:r>
              <a:rPr lang="fr-FR" dirty="0"/>
              <a:t>pourquoi les gens adoptent le MLM ?</a:t>
            </a:r>
          </a:p>
          <a:p>
            <a:pPr algn="just"/>
            <a:endParaRPr lang="fr-FR" dirty="0"/>
          </a:p>
          <a:p>
            <a:pPr marL="0" indent="0" algn="just">
              <a:buNone/>
            </a:pPr>
            <a:r>
              <a:rPr lang="fr-FR" dirty="0"/>
              <a:t>1/ Quel objectif est le plus grand pour vous ?</a:t>
            </a:r>
          </a:p>
          <a:p>
            <a:pPr marL="0" indent="0" algn="just">
              <a:buNone/>
            </a:pPr>
            <a:r>
              <a:rPr lang="fr-FR" dirty="0"/>
              <a:t>2/ Pourquoi avoir choisi cet objectif ?</a:t>
            </a:r>
          </a:p>
          <a:p>
            <a:pPr marL="0" indent="0" algn="just">
              <a:buNone/>
            </a:pPr>
            <a:r>
              <a:rPr lang="fr-FR" dirty="0"/>
              <a:t>3/ En quoi est-il important ?</a:t>
            </a:r>
          </a:p>
          <a:p>
            <a:pPr marL="0" indent="0" algn="just">
              <a:buNone/>
            </a:pPr>
            <a:r>
              <a:rPr lang="fr-FR" dirty="0"/>
              <a:t>4/ Quelles sont les conséquences de ne pas avoir l’occasion de l’atteindre ?</a:t>
            </a:r>
          </a:p>
          <a:p>
            <a:pPr marL="0" indent="0" algn="just">
              <a:buNone/>
            </a:pPr>
            <a:r>
              <a:rPr lang="fr-FR" dirty="0"/>
              <a:t>5/ En quoi cela vous cause du soucis?</a:t>
            </a:r>
          </a:p>
        </p:txBody>
      </p:sp>
      <p:sp>
        <p:nvSpPr>
          <p:cNvPr id="2" name="Titre 1">
            <a:extLst>
              <a:ext uri="{FF2B5EF4-FFF2-40B4-BE49-F238E27FC236}">
                <a16:creationId xmlns:a16="http://schemas.microsoft.com/office/drawing/2014/main" xmlns="" id="{8CA7A62B-712B-4EEB-BBF7-68E115DE5B55}"/>
              </a:ext>
            </a:extLst>
          </p:cNvPr>
          <p:cNvSpPr>
            <a:spLocks noGrp="1"/>
          </p:cNvSpPr>
          <p:nvPr>
            <p:ph type="title"/>
          </p:nvPr>
        </p:nvSpPr>
        <p:spPr>
          <a:xfrm>
            <a:off x="633047" y="0"/>
            <a:ext cx="10871566" cy="2419815"/>
          </a:xfrm>
        </p:spPr>
        <p:txBody>
          <a:bodyPr>
            <a:normAutofit/>
          </a:bodyPr>
          <a:lstStyle/>
          <a:p>
            <a:pPr algn="ctr"/>
            <a:r>
              <a:rPr lang="fr-FR" dirty="0"/>
              <a:t>5 questions clé à </a:t>
            </a:r>
            <a:r>
              <a:rPr lang="fr-FR" dirty="0" smtClean="0"/>
              <a:t>poser</a:t>
            </a:r>
            <a:br>
              <a:rPr lang="fr-FR" dirty="0" smtClean="0"/>
            </a:br>
            <a:r>
              <a:rPr lang="fr-FR" sz="3200" dirty="0" smtClean="0"/>
              <a:t> </a:t>
            </a:r>
            <a:r>
              <a:rPr lang="fr-FR" dirty="0" smtClean="0"/>
              <a:t/>
            </a:r>
            <a:br>
              <a:rPr lang="fr-FR" dirty="0" smtClean="0"/>
            </a:br>
            <a:r>
              <a:rPr lang="fr-FR" sz="1600" dirty="0" smtClean="0"/>
              <a:t>* Si </a:t>
            </a:r>
            <a:r>
              <a:rPr lang="fr-FR" sz="1600" dirty="0"/>
              <a:t>la personne connaît le MR utilisez la technique pendant la phase de questionnement.</a:t>
            </a:r>
            <a:br>
              <a:rPr lang="fr-FR" sz="1600" dirty="0"/>
            </a:br>
            <a:r>
              <a:rPr lang="fr-FR" sz="1600" dirty="0" smtClean="0"/>
              <a:t>* Si </a:t>
            </a:r>
            <a:r>
              <a:rPr lang="fr-FR" sz="1600" dirty="0"/>
              <a:t>la personne ne connaît pas , posez les questions juste après avoir présente le MR</a:t>
            </a:r>
            <a:r>
              <a:rPr lang="fr-FR" sz="2200" dirty="0"/>
              <a:t/>
            </a:r>
            <a:br>
              <a:rPr lang="fr-FR" sz="2200" dirty="0"/>
            </a:br>
            <a:endParaRPr lang="fr-FR" sz="2200"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5" name="Image 4" descr="13b5e0deaf19b06816d21e67ad4e211c_L.jpg"/>
          <p:cNvPicPr>
            <a:picLocks noChangeAspect="1"/>
          </p:cNvPicPr>
          <p:nvPr/>
        </p:nvPicPr>
        <p:blipFill>
          <a:blip r:embed="rId3"/>
          <a:stretch>
            <a:fillRect/>
          </a:stretch>
        </p:blipFill>
        <p:spPr>
          <a:xfrm>
            <a:off x="205703" y="2594280"/>
            <a:ext cx="2976563" cy="1985963"/>
          </a:xfrm>
          <a:prstGeom prst="rect">
            <a:avLst/>
          </a:prstGeom>
        </p:spPr>
      </p:pic>
    </p:spTree>
    <p:extLst>
      <p:ext uri="{BB962C8B-B14F-4D97-AF65-F5344CB8AC3E}">
        <p14:creationId xmlns:p14="http://schemas.microsoft.com/office/powerpoint/2010/main" val="3514396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2538B71-6434-4FFA-8FB6-405411B3772D}"/>
              </a:ext>
            </a:extLst>
          </p:cNvPr>
          <p:cNvSpPr>
            <a:spLocks noGrp="1"/>
          </p:cNvSpPr>
          <p:nvPr>
            <p:ph idx="1"/>
          </p:nvPr>
        </p:nvSpPr>
        <p:spPr>
          <a:xfrm>
            <a:off x="310654" y="731052"/>
            <a:ext cx="10972800" cy="4525963"/>
          </a:xfrm>
          <a:ln>
            <a:noFill/>
          </a:ln>
        </p:spPr>
        <p:style>
          <a:lnRef idx="2">
            <a:schemeClr val="dk1"/>
          </a:lnRef>
          <a:fillRef idx="1">
            <a:schemeClr val="lt1"/>
          </a:fillRef>
          <a:effectRef idx="0">
            <a:schemeClr val="dk1"/>
          </a:effectRef>
          <a:fontRef idx="minor">
            <a:schemeClr val="dk1"/>
          </a:fontRef>
        </p:style>
        <p:txBody>
          <a:bodyPr/>
          <a:lstStyle/>
          <a:p>
            <a:pPr>
              <a:buNone/>
            </a:pPr>
            <a:r>
              <a:rPr lang="fr-FR" b="1" u="sng" dirty="0">
                <a:solidFill>
                  <a:srgbClr val="FF0000"/>
                </a:solidFill>
              </a:rPr>
              <a:t>4/ Présentation de votre opportunité avec votre </a:t>
            </a:r>
            <a:r>
              <a:rPr lang="fr-FR" b="1" u="sng" dirty="0" smtClean="0">
                <a:solidFill>
                  <a:srgbClr val="FF0000"/>
                </a:solidFill>
              </a:rPr>
              <a:t>témoignage</a:t>
            </a:r>
          </a:p>
          <a:p>
            <a:pPr>
              <a:buNone/>
            </a:pPr>
            <a:endParaRPr lang="fr-FR" b="1" u="sng" dirty="0" smtClean="0">
              <a:solidFill>
                <a:srgbClr val="FF0000"/>
              </a:solidFill>
            </a:endParaRPr>
          </a:p>
          <a:p>
            <a:pPr>
              <a:buNone/>
            </a:pPr>
            <a:endParaRPr lang="fr-FR" u="sng" dirty="0" smtClean="0">
              <a:solidFill>
                <a:schemeClr val="bg2">
                  <a:lumMod val="50000"/>
                </a:schemeClr>
              </a:solidFill>
            </a:endParaRPr>
          </a:p>
          <a:p>
            <a:pPr>
              <a:buNone/>
            </a:pPr>
            <a:r>
              <a:rPr lang="fr-FR" dirty="0" smtClean="0">
                <a:solidFill>
                  <a:schemeClr val="bg2">
                    <a:lumMod val="50000"/>
                  </a:schemeClr>
                </a:solidFill>
              </a:rPr>
              <a:t>15 minutes max</a:t>
            </a:r>
          </a:p>
          <a:p>
            <a:pPr>
              <a:buNone/>
            </a:pPr>
            <a:endParaRPr lang="fr-FR" dirty="0">
              <a:solidFill>
                <a:schemeClr val="bg2">
                  <a:lumMod val="50000"/>
                </a:schemeClr>
              </a:solidFill>
            </a:endParaRPr>
          </a:p>
          <a:p>
            <a:r>
              <a:rPr lang="fr-FR" dirty="0" smtClean="0"/>
              <a:t>Court</a:t>
            </a:r>
            <a:endParaRPr lang="fr-FR" dirty="0"/>
          </a:p>
          <a:p>
            <a:r>
              <a:rPr lang="fr-FR" dirty="0" smtClean="0"/>
              <a:t>Simple </a:t>
            </a:r>
            <a:endParaRPr lang="fr-FR" dirty="0"/>
          </a:p>
          <a:p>
            <a:r>
              <a:rPr lang="fr-FR" dirty="0"/>
              <a:t>Répondre aux </a:t>
            </a:r>
            <a:r>
              <a:rPr lang="fr-FR" dirty="0" smtClean="0"/>
              <a:t>besoins</a:t>
            </a:r>
            <a:endParaRPr lang="fr-FR" dirty="0"/>
          </a:p>
          <a:p>
            <a:r>
              <a:rPr lang="fr-FR" dirty="0"/>
              <a:t>Description de l’entreprise, le marché, plan marketing, </a:t>
            </a:r>
            <a:r>
              <a:rPr lang="fr-FR" dirty="0" smtClean="0"/>
              <a:t>statut</a:t>
            </a:r>
            <a:endParaRPr lang="fr-FR" dirty="0"/>
          </a:p>
        </p:txBody>
      </p:sp>
      <p:pic>
        <p:nvPicPr>
          <p:cNvPr id="6" name="Image 5"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4231976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94EC029-DF89-4C15-8B63-DC05D88CC578}"/>
              </a:ext>
            </a:extLst>
          </p:cNvPr>
          <p:cNvSpPr>
            <a:spLocks noGrp="1"/>
          </p:cNvSpPr>
          <p:nvPr>
            <p:ph idx="1"/>
          </p:nvPr>
        </p:nvSpPr>
        <p:spPr>
          <a:xfrm>
            <a:off x="603739" y="602098"/>
            <a:ext cx="10972800" cy="4525963"/>
          </a:xfrm>
        </p:spPr>
        <p:txBody>
          <a:bodyPr/>
          <a:lstStyle/>
          <a:p>
            <a:pPr>
              <a:buNone/>
            </a:pPr>
            <a:r>
              <a:rPr lang="fr-FR" b="1" u="sng" dirty="0">
                <a:solidFill>
                  <a:srgbClr val="FF0000"/>
                </a:solidFill>
              </a:rPr>
              <a:t>5/ </a:t>
            </a:r>
            <a:r>
              <a:rPr lang="fr-FR" b="1" u="sng" dirty="0" smtClean="0">
                <a:solidFill>
                  <a:srgbClr val="FF0000"/>
                </a:solidFill>
              </a:rPr>
              <a:t>Conclure le RDV</a:t>
            </a:r>
          </a:p>
          <a:p>
            <a:pPr algn="just"/>
            <a:endParaRPr lang="fr-FR" b="1" u="sng" dirty="0" smtClean="0">
              <a:solidFill>
                <a:srgbClr val="FF0000"/>
              </a:solidFill>
            </a:endParaRPr>
          </a:p>
          <a:p>
            <a:pPr algn="just"/>
            <a:r>
              <a:rPr lang="fr-FR" dirty="0" smtClean="0"/>
              <a:t>J’aimerais </a:t>
            </a:r>
            <a:r>
              <a:rPr lang="fr-FR" dirty="0"/>
              <a:t>vous poser quelques </a:t>
            </a:r>
            <a:r>
              <a:rPr lang="fr-FR" dirty="0" smtClean="0"/>
              <a:t>questions : </a:t>
            </a:r>
            <a:endParaRPr lang="fr-FR" dirty="0"/>
          </a:p>
          <a:p>
            <a:pPr lvl="1" algn="just"/>
            <a:r>
              <a:rPr lang="fr-FR" dirty="0"/>
              <a:t>Qu’est-ce qui vous a intéressé : le produit ? Le business ?</a:t>
            </a:r>
          </a:p>
          <a:p>
            <a:pPr lvl="1" algn="just"/>
            <a:r>
              <a:rPr lang="fr-FR" dirty="0"/>
              <a:t>A quel niveau vous sentez-vous motivé?</a:t>
            </a:r>
          </a:p>
          <a:p>
            <a:pPr lvl="1" algn="just"/>
            <a:r>
              <a:rPr lang="fr-FR" dirty="0"/>
              <a:t>De quelles informations auriez-vous besoin pour aller plus loin ?</a:t>
            </a:r>
          </a:p>
          <a:p>
            <a:pPr lvl="1" algn="just"/>
            <a:r>
              <a:rPr lang="fr-FR" dirty="0"/>
              <a:t>Qu’est-ce qui pourrait vous empêcher de le faire </a:t>
            </a:r>
            <a:r>
              <a:rPr lang="fr-FR" dirty="0" smtClean="0"/>
              <a:t>?</a:t>
            </a:r>
          </a:p>
          <a:p>
            <a:pPr lvl="1" algn="just"/>
            <a:endParaRPr lang="fr-FR" dirty="0"/>
          </a:p>
          <a:p>
            <a:pPr algn="just"/>
            <a:r>
              <a:rPr lang="fr-FR" dirty="0"/>
              <a:t>Poser le rdv de </a:t>
            </a:r>
            <a:r>
              <a:rPr lang="fr-FR" dirty="0" smtClean="0"/>
              <a:t>suivi</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3305875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E0B6D12-B8F0-4E31-9FF0-AC3CB5369F43}"/>
              </a:ext>
            </a:extLst>
          </p:cNvPr>
          <p:cNvSpPr>
            <a:spLocks noGrp="1"/>
          </p:cNvSpPr>
          <p:nvPr>
            <p:ph idx="1"/>
          </p:nvPr>
        </p:nvSpPr>
        <p:spPr>
          <a:xfrm>
            <a:off x="369277" y="1792015"/>
            <a:ext cx="11453446" cy="4525963"/>
          </a:xfrm>
        </p:spPr>
        <p:txBody>
          <a:bodyPr/>
          <a:lstStyle/>
          <a:p>
            <a:pPr>
              <a:buNone/>
            </a:pPr>
            <a:r>
              <a:rPr lang="fr-FR" u="sng" dirty="0"/>
              <a:t>6 étapes</a:t>
            </a:r>
            <a:r>
              <a:rPr lang="fr-FR" u="sng" dirty="0" smtClean="0"/>
              <a:t>:</a:t>
            </a:r>
          </a:p>
          <a:p>
            <a:pPr>
              <a:buNone/>
            </a:pPr>
            <a:endParaRPr lang="fr-FR" u="sng" dirty="0"/>
          </a:p>
          <a:p>
            <a:r>
              <a:rPr lang="fr-FR" dirty="0" smtClean="0"/>
              <a:t>S’identifier</a:t>
            </a:r>
            <a:endParaRPr lang="fr-FR" dirty="0"/>
          </a:p>
          <a:p>
            <a:r>
              <a:rPr lang="fr-FR" dirty="0"/>
              <a:t>Monde </a:t>
            </a:r>
            <a:r>
              <a:rPr lang="fr-FR" dirty="0" smtClean="0"/>
              <a:t>d’avant : </a:t>
            </a:r>
            <a:r>
              <a:rPr lang="fr-FR" dirty="0"/>
              <a:t>ce qui n’allait </a:t>
            </a:r>
            <a:r>
              <a:rPr lang="fr-FR" dirty="0" smtClean="0"/>
              <a:t>pas : les </a:t>
            </a:r>
            <a:r>
              <a:rPr lang="fr-FR" dirty="0"/>
              <a:t>émotions </a:t>
            </a:r>
            <a:r>
              <a:rPr lang="fr-FR" dirty="0" smtClean="0"/>
              <a:t>(frustrations</a:t>
            </a:r>
            <a:r>
              <a:rPr lang="fr-FR" dirty="0"/>
              <a:t>, sentiment d’être rabaissé …)</a:t>
            </a:r>
          </a:p>
          <a:p>
            <a:r>
              <a:rPr lang="fr-FR" dirty="0"/>
              <a:t>Evénement déclencheur </a:t>
            </a:r>
          </a:p>
          <a:p>
            <a:r>
              <a:rPr lang="fr-FR" dirty="0"/>
              <a:t>Nouveau </a:t>
            </a:r>
            <a:r>
              <a:rPr lang="fr-FR" dirty="0" smtClean="0"/>
              <a:t>monde</a:t>
            </a:r>
            <a:endParaRPr lang="fr-FR" dirty="0"/>
          </a:p>
          <a:p>
            <a:r>
              <a:rPr lang="fr-FR" dirty="0" smtClean="0"/>
              <a:t>Obstacles</a:t>
            </a:r>
            <a:endParaRPr lang="fr-FR" dirty="0"/>
          </a:p>
          <a:p>
            <a:r>
              <a:rPr lang="fr-FR" dirty="0"/>
              <a:t>Victoire : puis vers quoi on </a:t>
            </a:r>
            <a:r>
              <a:rPr lang="fr-FR" dirty="0" smtClean="0"/>
              <a:t>tend</a:t>
            </a:r>
            <a:endParaRPr lang="fr-FR" dirty="0"/>
          </a:p>
        </p:txBody>
      </p:sp>
      <p:sp>
        <p:nvSpPr>
          <p:cNvPr id="2" name="Titre 1">
            <a:extLst>
              <a:ext uri="{FF2B5EF4-FFF2-40B4-BE49-F238E27FC236}">
                <a16:creationId xmlns:a16="http://schemas.microsoft.com/office/drawing/2014/main" xmlns="" id="{9D396C0A-5041-4890-836E-FB16AFA0E2DE}"/>
              </a:ext>
            </a:extLst>
          </p:cNvPr>
          <p:cNvSpPr>
            <a:spLocks noGrp="1"/>
          </p:cNvSpPr>
          <p:nvPr>
            <p:ph type="title"/>
          </p:nvPr>
        </p:nvSpPr>
        <p:spPr/>
        <p:txBody>
          <a:bodyPr>
            <a:normAutofit fontScale="90000"/>
          </a:bodyPr>
          <a:lstStyle/>
          <a:p>
            <a:pPr algn="ctr"/>
            <a:r>
              <a:rPr lang="fr-FR" dirty="0"/>
              <a:t>SAVOIR faire un </a:t>
            </a:r>
            <a:r>
              <a:rPr lang="fr-FR" dirty="0" smtClean="0"/>
              <a:t>témoignage</a:t>
            </a:r>
            <a:r>
              <a:rPr lang="fr-FR" dirty="0"/>
              <a:t/>
            </a:r>
            <a:br>
              <a:rPr lang="fr-FR" dirty="0"/>
            </a:br>
            <a:r>
              <a:rPr lang="fr-FR" sz="3100" dirty="0" smtClean="0"/>
              <a:t>(3 </a:t>
            </a:r>
            <a:r>
              <a:rPr lang="fr-FR" sz="3100" dirty="0"/>
              <a:t>minutes </a:t>
            </a:r>
            <a:r>
              <a:rPr lang="fr-FR" sz="3100" dirty="0" smtClean="0"/>
              <a:t>maxi)</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5" name="Image 4" descr="1396015836_83639_1200x667x0.jpg"/>
          <p:cNvPicPr>
            <a:picLocks noChangeAspect="1"/>
          </p:cNvPicPr>
          <p:nvPr/>
        </p:nvPicPr>
        <p:blipFill>
          <a:blip r:embed="rId3"/>
          <a:stretch>
            <a:fillRect/>
          </a:stretch>
        </p:blipFill>
        <p:spPr>
          <a:xfrm>
            <a:off x="8833338" y="3794508"/>
            <a:ext cx="3250340" cy="2953647"/>
          </a:xfrm>
          <a:prstGeom prst="rect">
            <a:avLst/>
          </a:prstGeom>
        </p:spPr>
      </p:pic>
    </p:spTree>
    <p:extLst>
      <p:ext uri="{BB962C8B-B14F-4D97-AF65-F5344CB8AC3E}">
        <p14:creationId xmlns:p14="http://schemas.microsoft.com/office/powerpoint/2010/main" val="2171809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BeForever_Logo.png"/>
          <p:cNvPicPr>
            <a:picLocks noChangeAspect="1"/>
          </p:cNvPicPr>
          <p:nvPr/>
        </p:nvPicPr>
        <p:blipFill>
          <a:blip r:embed="rId2"/>
          <a:stretch>
            <a:fillRect/>
          </a:stretch>
        </p:blipFill>
        <p:spPr>
          <a:xfrm>
            <a:off x="3014748" y="680599"/>
            <a:ext cx="5253645" cy="57471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DEE62F-761A-4875-8E0B-8F6B756C663C}"/>
              </a:ext>
            </a:extLst>
          </p:cNvPr>
          <p:cNvSpPr>
            <a:spLocks noGrp="1"/>
          </p:cNvSpPr>
          <p:nvPr>
            <p:ph type="ctrTitle"/>
          </p:nvPr>
        </p:nvSpPr>
        <p:spPr>
          <a:xfrm>
            <a:off x="166256" y="2637910"/>
            <a:ext cx="11751276" cy="1747685"/>
          </a:xfrm>
        </p:spPr>
        <p:txBody>
          <a:bodyPr>
            <a:normAutofit/>
          </a:bodyPr>
          <a:lstStyle/>
          <a:p>
            <a:pPr algn="ctr"/>
            <a:r>
              <a:rPr lang="fr-FR" sz="6600" dirty="0" smtClean="0"/>
              <a:t>Un nouveau partenaire</a:t>
            </a:r>
            <a:endParaRPr lang="fr-FR" sz="6600" dirty="0"/>
          </a:p>
        </p:txBody>
      </p:sp>
      <p:pic>
        <p:nvPicPr>
          <p:cNvPr id="4" name="Image 3" descr="BeForever_Logo.png"/>
          <p:cNvPicPr>
            <a:picLocks noChangeAspect="1"/>
          </p:cNvPicPr>
          <p:nvPr/>
        </p:nvPicPr>
        <p:blipFill>
          <a:blip r:embed="rId2"/>
          <a:stretch>
            <a:fillRect/>
          </a:stretch>
        </p:blipFill>
        <p:spPr>
          <a:xfrm>
            <a:off x="99752" y="5525822"/>
            <a:ext cx="1118321" cy="1223376"/>
          </a:xfrm>
          <a:prstGeom prst="rect">
            <a:avLst/>
          </a:prstGeom>
        </p:spPr>
      </p:pic>
      <p:pic>
        <p:nvPicPr>
          <p:cNvPr id="5" name="Image 4" descr="24905790-miembro-da-una-mano-para-ayudar-a-nueva-persona-unirse-a-grupo-social-o-de-equipo-de-negocios.jpg"/>
          <p:cNvPicPr>
            <a:picLocks noChangeAspect="1"/>
          </p:cNvPicPr>
          <p:nvPr/>
        </p:nvPicPr>
        <p:blipFill>
          <a:blip r:embed="rId3"/>
          <a:stretch>
            <a:fillRect/>
          </a:stretch>
        </p:blipFill>
        <p:spPr>
          <a:xfrm>
            <a:off x="184638" y="173893"/>
            <a:ext cx="4516315" cy="2930587"/>
          </a:xfrm>
          <a:prstGeom prst="rect">
            <a:avLst/>
          </a:prstGeom>
        </p:spPr>
      </p:pic>
    </p:spTree>
    <p:extLst>
      <p:ext uri="{BB962C8B-B14F-4D97-AF65-F5344CB8AC3E}">
        <p14:creationId xmlns:p14="http://schemas.microsoft.com/office/powerpoint/2010/main" val="282295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F0EB26B-8534-45F5-9591-CD1E963C5C06}"/>
              </a:ext>
            </a:extLst>
          </p:cNvPr>
          <p:cNvSpPr>
            <a:spLocks noGrp="1"/>
          </p:cNvSpPr>
          <p:nvPr>
            <p:ph idx="1"/>
          </p:nvPr>
        </p:nvSpPr>
        <p:spPr>
          <a:xfrm>
            <a:off x="609600" y="1704085"/>
            <a:ext cx="10972800" cy="3313409"/>
          </a:xfrm>
        </p:spPr>
        <p:txBody>
          <a:bodyPr/>
          <a:lstStyle/>
          <a:p>
            <a:r>
              <a:rPr lang="fr-FR" dirty="0"/>
              <a:t>Amener vos prospects le plus vite possible à rencontrer vos équipes. </a:t>
            </a:r>
          </a:p>
          <a:p>
            <a:r>
              <a:rPr lang="fr-FR" dirty="0"/>
              <a:t>Edification: élever une personne en la présentant à une autre.</a:t>
            </a:r>
          </a:p>
          <a:p>
            <a:r>
              <a:rPr lang="fr-FR" dirty="0"/>
              <a:t>A utiliser lors de la présentation si accompagné, ou lors du suivi.</a:t>
            </a:r>
          </a:p>
          <a:p>
            <a:r>
              <a:rPr lang="fr-FR" dirty="0"/>
              <a:t>On édifie le prospect et le parrain.</a:t>
            </a:r>
          </a:p>
        </p:txBody>
      </p:sp>
      <p:sp>
        <p:nvSpPr>
          <p:cNvPr id="2" name="Titre 1">
            <a:extLst>
              <a:ext uri="{FF2B5EF4-FFF2-40B4-BE49-F238E27FC236}">
                <a16:creationId xmlns:a16="http://schemas.microsoft.com/office/drawing/2014/main" xmlns="" id="{E2DF5219-5CB5-4EEA-BE8A-D6CB1C632C37}"/>
              </a:ext>
            </a:extLst>
          </p:cNvPr>
          <p:cNvSpPr>
            <a:spLocks noGrp="1"/>
          </p:cNvSpPr>
          <p:nvPr>
            <p:ph type="title"/>
          </p:nvPr>
        </p:nvSpPr>
        <p:spPr/>
        <p:txBody>
          <a:bodyPr/>
          <a:lstStyle/>
          <a:p>
            <a:r>
              <a:rPr lang="fr-FR" dirty="0"/>
              <a:t>Travailler en </a:t>
            </a:r>
            <a:r>
              <a:rPr lang="fr-FR" dirty="0" err="1"/>
              <a:t>equipe</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1950311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F308300-4E81-49FD-A1D8-4F07F2B77BE8}"/>
              </a:ext>
            </a:extLst>
          </p:cNvPr>
          <p:cNvSpPr>
            <a:spLocks noGrp="1"/>
          </p:cNvSpPr>
          <p:nvPr>
            <p:ph idx="1"/>
          </p:nvPr>
        </p:nvSpPr>
        <p:spPr/>
        <p:txBody>
          <a:bodyPr/>
          <a:lstStyle/>
          <a:p>
            <a:endParaRPr lang="fr-FR" dirty="0"/>
          </a:p>
        </p:txBody>
      </p:sp>
      <p:sp>
        <p:nvSpPr>
          <p:cNvPr id="2" name="Titre 1">
            <a:extLst>
              <a:ext uri="{FF2B5EF4-FFF2-40B4-BE49-F238E27FC236}">
                <a16:creationId xmlns:a16="http://schemas.microsoft.com/office/drawing/2014/main" xmlns="" id="{31632432-B756-4290-84B5-F871D6B42630}"/>
              </a:ext>
            </a:extLst>
          </p:cNvPr>
          <p:cNvSpPr>
            <a:spLocks noGrp="1"/>
          </p:cNvSpPr>
          <p:nvPr>
            <p:ph type="title"/>
          </p:nvPr>
        </p:nvSpPr>
        <p:spPr/>
        <p:txBody>
          <a:bodyPr/>
          <a:lstStyle/>
          <a:p>
            <a:pPr algn="ctr"/>
            <a:r>
              <a:rPr lang="fr-FR" dirty="0"/>
              <a:t>Tableau de performance</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3121357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0085C20-6F72-43E7-A5D2-30857D406B38}"/>
              </a:ext>
            </a:extLst>
          </p:cNvPr>
          <p:cNvSpPr>
            <a:spLocks noGrp="1"/>
          </p:cNvSpPr>
          <p:nvPr>
            <p:ph idx="1"/>
          </p:nvPr>
        </p:nvSpPr>
        <p:spPr/>
        <p:txBody>
          <a:bodyPr/>
          <a:lstStyle/>
          <a:p>
            <a:endParaRPr lang="fr-FR"/>
          </a:p>
        </p:txBody>
      </p:sp>
      <p:sp>
        <p:nvSpPr>
          <p:cNvPr id="2" name="Titre 1">
            <a:extLst>
              <a:ext uri="{FF2B5EF4-FFF2-40B4-BE49-F238E27FC236}">
                <a16:creationId xmlns:a16="http://schemas.microsoft.com/office/drawing/2014/main" xmlns="" id="{3360240F-D5F9-417D-92D6-928A95D5AAA2}"/>
              </a:ext>
            </a:extLst>
          </p:cNvPr>
          <p:cNvSpPr>
            <a:spLocks noGrp="1"/>
          </p:cNvSpPr>
          <p:nvPr>
            <p:ph type="title"/>
          </p:nvPr>
        </p:nvSpPr>
        <p:spPr/>
        <p:txBody>
          <a:bodyPr>
            <a:normAutofit fontScale="90000"/>
          </a:bodyPr>
          <a:lstStyle/>
          <a:p>
            <a:pPr algn="ctr"/>
            <a:r>
              <a:rPr lang="fr-FR" dirty="0"/>
              <a:t>Inscription sur groupe retour </a:t>
            </a:r>
            <a:br>
              <a:rPr lang="fr-FR" dirty="0"/>
            </a:br>
            <a:r>
              <a:rPr lang="fr-FR" dirty="0"/>
              <a:t>d’ </a:t>
            </a:r>
            <a:r>
              <a:rPr lang="fr-FR" dirty="0" err="1"/>
              <a:t>experiences</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205504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F7C396E-3897-4EF8-8BCD-CD0B22C9F4F2}"/>
              </a:ext>
            </a:extLst>
          </p:cNvPr>
          <p:cNvSpPr>
            <a:spLocks noGrp="1"/>
          </p:cNvSpPr>
          <p:nvPr>
            <p:ph idx="1"/>
          </p:nvPr>
        </p:nvSpPr>
        <p:spPr>
          <a:xfrm>
            <a:off x="609600" y="1941316"/>
            <a:ext cx="10972800" cy="3661478"/>
          </a:xfrm>
        </p:spPr>
        <p:txBody>
          <a:bodyPr>
            <a:normAutofit/>
          </a:bodyPr>
          <a:lstStyle/>
          <a:p>
            <a:pPr algn="just"/>
            <a:r>
              <a:rPr lang="fr-FR" dirty="0"/>
              <a:t>Comment vous comportez-vous aujourd’hui </a:t>
            </a:r>
            <a:r>
              <a:rPr lang="fr-FR" dirty="0" smtClean="0"/>
              <a:t>?</a:t>
            </a:r>
          </a:p>
          <a:p>
            <a:pPr algn="just"/>
            <a:endParaRPr lang="fr-FR" dirty="0"/>
          </a:p>
          <a:p>
            <a:pPr algn="just"/>
            <a:r>
              <a:rPr lang="fr-FR" dirty="0"/>
              <a:t>Bâtir son entreprise oui, mais comment </a:t>
            </a:r>
            <a:r>
              <a:rPr lang="fr-FR" dirty="0" smtClean="0"/>
              <a:t>?</a:t>
            </a:r>
          </a:p>
          <a:p>
            <a:pPr lvl="1" algn="just"/>
            <a:r>
              <a:rPr lang="fr-FR" dirty="0" smtClean="0"/>
              <a:t>Parler </a:t>
            </a:r>
            <a:r>
              <a:rPr lang="fr-FR" dirty="0"/>
              <a:t>, agir, se comporter</a:t>
            </a:r>
            <a:r>
              <a:rPr lang="fr-FR" dirty="0" smtClean="0"/>
              <a:t>.</a:t>
            </a:r>
          </a:p>
          <a:p>
            <a:pPr lvl="1" algn="just"/>
            <a:endParaRPr lang="fr-FR" dirty="0"/>
          </a:p>
          <a:p>
            <a:pPr algn="just"/>
            <a:r>
              <a:rPr lang="fr-FR" dirty="0"/>
              <a:t>En adoptant la bonne attitude : </a:t>
            </a:r>
            <a:endParaRPr lang="fr-FR" dirty="0" smtClean="0"/>
          </a:p>
          <a:p>
            <a:pPr lvl="1" algn="just"/>
            <a:r>
              <a:rPr lang="fr-FR" dirty="0" smtClean="0"/>
              <a:t>les </a:t>
            </a:r>
            <a:r>
              <a:rPr lang="fr-FR" dirty="0"/>
              <a:t>raisons pour lesquelles les personnes </a:t>
            </a:r>
            <a:endParaRPr lang="fr-FR" dirty="0" smtClean="0"/>
          </a:p>
          <a:p>
            <a:pPr lvl="1" algn="just">
              <a:buNone/>
            </a:pPr>
            <a:r>
              <a:rPr lang="fr-FR" dirty="0" smtClean="0"/>
              <a:t>	vous suivront</a:t>
            </a:r>
            <a:endParaRPr lang="fr-FR" dirty="0"/>
          </a:p>
        </p:txBody>
      </p:sp>
      <p:sp>
        <p:nvSpPr>
          <p:cNvPr id="2" name="Titre 1">
            <a:extLst>
              <a:ext uri="{FF2B5EF4-FFF2-40B4-BE49-F238E27FC236}">
                <a16:creationId xmlns:a16="http://schemas.microsoft.com/office/drawing/2014/main" xmlns="" id="{9C11E2AC-94BF-4DDE-B1F9-6A8BE39F7A39}"/>
              </a:ext>
            </a:extLst>
          </p:cNvPr>
          <p:cNvSpPr>
            <a:spLocks noGrp="1"/>
          </p:cNvSpPr>
          <p:nvPr>
            <p:ph type="title"/>
          </p:nvPr>
        </p:nvSpPr>
        <p:spPr/>
        <p:txBody>
          <a:bodyPr/>
          <a:lstStyle/>
          <a:p>
            <a:pPr algn="ctr"/>
            <a:r>
              <a:rPr lang="fr-FR" dirty="0"/>
              <a:t>VOTRE ATTITUDE</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5" name="Image 4" descr="Attitude-300x300.jpg"/>
          <p:cNvPicPr>
            <a:picLocks noChangeAspect="1"/>
          </p:cNvPicPr>
          <p:nvPr/>
        </p:nvPicPr>
        <p:blipFill>
          <a:blip r:embed="rId3"/>
          <a:stretch>
            <a:fillRect/>
          </a:stretch>
        </p:blipFill>
        <p:spPr>
          <a:xfrm>
            <a:off x="8312734" y="2963488"/>
            <a:ext cx="3782291" cy="3782291"/>
          </a:xfrm>
          <a:prstGeom prst="rect">
            <a:avLst/>
          </a:prstGeom>
        </p:spPr>
      </p:pic>
    </p:spTree>
    <p:extLst>
      <p:ext uri="{BB962C8B-B14F-4D97-AF65-F5344CB8AC3E}">
        <p14:creationId xmlns:p14="http://schemas.microsoft.com/office/powerpoint/2010/main" val="112892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BeForever_Logo.png"/>
          <p:cNvPicPr>
            <a:picLocks noChangeAspect="1"/>
          </p:cNvPicPr>
          <p:nvPr/>
        </p:nvPicPr>
        <p:blipFill>
          <a:blip r:embed="rId2"/>
          <a:stretch>
            <a:fillRect/>
          </a:stretch>
        </p:blipFill>
        <p:spPr>
          <a:xfrm>
            <a:off x="3014748" y="680599"/>
            <a:ext cx="5253645" cy="57471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DEE62F-761A-4875-8E0B-8F6B756C663C}"/>
              </a:ext>
            </a:extLst>
          </p:cNvPr>
          <p:cNvSpPr>
            <a:spLocks noGrp="1"/>
          </p:cNvSpPr>
          <p:nvPr>
            <p:ph type="ctrTitle"/>
          </p:nvPr>
        </p:nvSpPr>
        <p:spPr>
          <a:xfrm>
            <a:off x="166256" y="2637910"/>
            <a:ext cx="11751276" cy="1747685"/>
          </a:xfrm>
        </p:spPr>
        <p:txBody>
          <a:bodyPr>
            <a:normAutofit/>
          </a:bodyPr>
          <a:lstStyle/>
          <a:p>
            <a:pPr algn="ctr"/>
            <a:r>
              <a:rPr lang="fr-FR" sz="6600" dirty="0" smtClean="0"/>
              <a:t>Aborder les professionnels</a:t>
            </a:r>
            <a:endParaRPr lang="fr-FR" sz="6600" dirty="0"/>
          </a:p>
        </p:txBody>
      </p:sp>
      <p:pic>
        <p:nvPicPr>
          <p:cNvPr id="4" name="Image 3" descr="BeForever_Logo.png"/>
          <p:cNvPicPr>
            <a:picLocks noChangeAspect="1"/>
          </p:cNvPicPr>
          <p:nvPr/>
        </p:nvPicPr>
        <p:blipFill>
          <a:blip r:embed="rId2"/>
          <a:stretch>
            <a:fillRect/>
          </a:stretch>
        </p:blipFill>
        <p:spPr>
          <a:xfrm>
            <a:off x="99752" y="5525822"/>
            <a:ext cx="1118321" cy="1223376"/>
          </a:xfrm>
          <a:prstGeom prst="rect">
            <a:avLst/>
          </a:prstGeom>
        </p:spPr>
      </p:pic>
      <p:pic>
        <p:nvPicPr>
          <p:cNvPr id="6" name="Image 5" descr="rencontres_professionnelles_1280x580.jpg"/>
          <p:cNvPicPr>
            <a:picLocks noChangeAspect="1"/>
          </p:cNvPicPr>
          <p:nvPr/>
        </p:nvPicPr>
        <p:blipFill>
          <a:blip r:embed="rId3"/>
          <a:srcRect t="51565"/>
          <a:stretch>
            <a:fillRect/>
          </a:stretch>
        </p:blipFill>
        <p:spPr>
          <a:xfrm>
            <a:off x="0" y="0"/>
            <a:ext cx="12192000" cy="2675792"/>
          </a:xfrm>
          <a:prstGeom prst="rect">
            <a:avLst/>
          </a:prstGeom>
        </p:spPr>
      </p:pic>
    </p:spTree>
    <p:extLst>
      <p:ext uri="{BB962C8B-B14F-4D97-AF65-F5344CB8AC3E}">
        <p14:creationId xmlns:p14="http://schemas.microsoft.com/office/powerpoint/2010/main" val="2822957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87A7022-D03D-42BD-815B-7183DD4B4F0A}"/>
              </a:ext>
            </a:extLst>
          </p:cNvPr>
          <p:cNvSpPr>
            <a:spLocks noGrp="1"/>
          </p:cNvSpPr>
          <p:nvPr>
            <p:ph idx="1"/>
          </p:nvPr>
        </p:nvSpPr>
        <p:spPr>
          <a:xfrm>
            <a:off x="422030" y="385221"/>
            <a:ext cx="11588261" cy="5874902"/>
          </a:xfrm>
        </p:spPr>
        <p:txBody>
          <a:bodyPr>
            <a:normAutofit lnSpcReduction="10000"/>
          </a:bodyPr>
          <a:lstStyle/>
          <a:p>
            <a:pPr marL="0" indent="0" algn="just">
              <a:buNone/>
            </a:pPr>
            <a:r>
              <a:rPr lang="fr-FR" b="1" u="sng" dirty="0" smtClean="0"/>
              <a:t>Avantages de les contacter </a:t>
            </a:r>
            <a:r>
              <a:rPr lang="fr-FR" dirty="0" smtClean="0"/>
              <a:t>:</a:t>
            </a:r>
            <a:endParaRPr lang="fr-FR" dirty="0"/>
          </a:p>
          <a:p>
            <a:pPr algn="just"/>
            <a:r>
              <a:rPr lang="fr-FR" dirty="0" smtClean="0"/>
              <a:t>Part </a:t>
            </a:r>
            <a:r>
              <a:rPr lang="fr-FR" dirty="0"/>
              <a:t>de marché </a:t>
            </a:r>
            <a:r>
              <a:rPr lang="fr-FR" dirty="0" smtClean="0"/>
              <a:t>énorme</a:t>
            </a:r>
            <a:endParaRPr lang="fr-FR" dirty="0"/>
          </a:p>
          <a:p>
            <a:pPr algn="just"/>
            <a:r>
              <a:rPr lang="fr-FR" dirty="0"/>
              <a:t>Esprit </a:t>
            </a:r>
            <a:r>
              <a:rPr lang="fr-FR" dirty="0" smtClean="0"/>
              <a:t>business</a:t>
            </a:r>
            <a:endParaRPr lang="fr-FR" dirty="0"/>
          </a:p>
          <a:p>
            <a:pPr algn="just"/>
            <a:r>
              <a:rPr lang="fr-FR" dirty="0"/>
              <a:t>Besoins financiers ( charges sociales élevées</a:t>
            </a:r>
            <a:r>
              <a:rPr lang="fr-FR" dirty="0" smtClean="0"/>
              <a:t>)</a:t>
            </a:r>
            <a:endParaRPr lang="fr-FR" dirty="0"/>
          </a:p>
          <a:p>
            <a:pPr algn="just"/>
            <a:r>
              <a:rPr lang="fr-FR" dirty="0"/>
              <a:t>Générer une clientèle même s’ils sont en </a:t>
            </a:r>
            <a:r>
              <a:rPr lang="fr-FR" dirty="0" smtClean="0"/>
              <a:t>congés</a:t>
            </a:r>
          </a:p>
          <a:p>
            <a:pPr algn="just"/>
            <a:endParaRPr lang="fr-FR" dirty="0" smtClean="0"/>
          </a:p>
          <a:p>
            <a:pPr algn="just">
              <a:buNone/>
            </a:pPr>
            <a:r>
              <a:rPr lang="fr-FR" b="1" u="sng" dirty="0" smtClean="0"/>
              <a:t>Comment les contacter </a:t>
            </a:r>
            <a:r>
              <a:rPr lang="fr-FR" dirty="0" smtClean="0"/>
              <a:t>: </a:t>
            </a:r>
          </a:p>
          <a:p>
            <a:pPr algn="just"/>
            <a:r>
              <a:rPr lang="fr-FR" dirty="0" smtClean="0"/>
              <a:t>Décrocher un </a:t>
            </a:r>
            <a:r>
              <a:rPr lang="fr-FR" dirty="0" err="1" smtClean="0"/>
              <a:t>rdv</a:t>
            </a:r>
            <a:r>
              <a:rPr lang="fr-FR" dirty="0" smtClean="0"/>
              <a:t> de 5 minutes</a:t>
            </a:r>
          </a:p>
          <a:p>
            <a:pPr algn="just"/>
            <a:r>
              <a:rPr lang="fr-FR" dirty="0" smtClean="0"/>
              <a:t>Réaliser les 5 minutes </a:t>
            </a:r>
            <a:r>
              <a:rPr lang="fr-FR" dirty="0" err="1" smtClean="0"/>
              <a:t>impactantes</a:t>
            </a:r>
            <a:r>
              <a:rPr lang="fr-FR" dirty="0" smtClean="0"/>
              <a:t> pour décrocher 1 </a:t>
            </a:r>
            <a:r>
              <a:rPr lang="fr-FR" dirty="0" err="1" smtClean="0"/>
              <a:t>rdv</a:t>
            </a:r>
            <a:r>
              <a:rPr lang="fr-FR" dirty="0" smtClean="0"/>
              <a:t> d’1H</a:t>
            </a:r>
          </a:p>
          <a:p>
            <a:pPr algn="just"/>
            <a:r>
              <a:rPr lang="fr-FR" dirty="0" smtClean="0"/>
              <a:t>Lors du </a:t>
            </a:r>
            <a:r>
              <a:rPr lang="fr-FR" dirty="0" err="1" smtClean="0"/>
              <a:t>rdv</a:t>
            </a:r>
            <a:r>
              <a:rPr lang="fr-FR" dirty="0" smtClean="0"/>
              <a:t>, mettre en place de suite 1 atelier produits (atelier test sous forme d’animation)</a:t>
            </a:r>
          </a:p>
          <a:p>
            <a:pPr algn="just"/>
            <a:r>
              <a:rPr lang="fr-FR" dirty="0" smtClean="0"/>
              <a:t>Atelier</a:t>
            </a:r>
          </a:p>
          <a:p>
            <a:pPr algn="just"/>
            <a:r>
              <a:rPr lang="fr-FR" dirty="0" smtClean="0"/>
              <a:t>Atelier suivi de business.</a:t>
            </a:r>
          </a:p>
          <a:p>
            <a:pPr>
              <a:buNone/>
            </a:pP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468749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C0E9F728-2D15-4CD6-916C-2A62354EE59B}"/>
              </a:ext>
            </a:extLst>
          </p:cNvPr>
          <p:cNvSpPr>
            <a:spLocks noGrp="1"/>
          </p:cNvSpPr>
          <p:nvPr>
            <p:ph idx="1"/>
          </p:nvPr>
        </p:nvSpPr>
        <p:spPr>
          <a:xfrm>
            <a:off x="398585" y="468923"/>
            <a:ext cx="11564815" cy="5914291"/>
          </a:xfrm>
        </p:spPr>
        <p:txBody>
          <a:bodyPr>
            <a:noAutofit/>
          </a:bodyPr>
          <a:lstStyle/>
          <a:p>
            <a:pPr algn="just">
              <a:buNone/>
            </a:pPr>
            <a:r>
              <a:rPr lang="fr-FR" sz="2000" dirty="0"/>
              <a:t>1/  Parler au décideur : se présenter, rassurer </a:t>
            </a:r>
            <a:endParaRPr lang="fr-FR" sz="2000" dirty="0" smtClean="0"/>
          </a:p>
          <a:p>
            <a:pPr algn="just"/>
            <a:endParaRPr lang="fr-FR" sz="2000" dirty="0" smtClean="0"/>
          </a:p>
          <a:p>
            <a:pPr algn="just"/>
            <a:r>
              <a:rPr lang="fr-FR" sz="2000" dirty="0" smtClean="0"/>
              <a:t>Je suis …..je ne suis pas commercial, je viens pour tout autre chose</a:t>
            </a:r>
          </a:p>
          <a:p>
            <a:pPr algn="just"/>
            <a:r>
              <a:rPr lang="fr-FR" sz="2000" dirty="0" smtClean="0"/>
              <a:t>Sachant que je développe une activité qui est très complémentaire à la vôtre, et qui peut être un vrai plus pour vous comme pour moi, je voudrais savoir s’il est possible d’avoir 1 </a:t>
            </a:r>
            <a:r>
              <a:rPr lang="fr-FR" sz="2000" dirty="0" err="1" smtClean="0"/>
              <a:t>rdv</a:t>
            </a:r>
            <a:r>
              <a:rPr lang="fr-FR" sz="2000" dirty="0" smtClean="0"/>
              <a:t> de 5 minutes. Parce que j’aimerais vous partager quelque chose , vous offrir une démonstration, vous offrir un cadeau</a:t>
            </a:r>
          </a:p>
          <a:p>
            <a:pPr algn="just">
              <a:buNone/>
            </a:pPr>
            <a:endParaRPr lang="fr-FR" sz="2000" dirty="0"/>
          </a:p>
          <a:p>
            <a:pPr algn="just">
              <a:buNone/>
            </a:pPr>
            <a:r>
              <a:rPr lang="fr-FR" sz="2000" dirty="0"/>
              <a:t>2/ Le rdv de 5 minutes: </a:t>
            </a:r>
            <a:endParaRPr lang="fr-FR" sz="2000" dirty="0" smtClean="0"/>
          </a:p>
          <a:p>
            <a:pPr algn="just">
              <a:buNone/>
            </a:pPr>
            <a:endParaRPr lang="fr-FR" sz="2000" dirty="0" smtClean="0"/>
          </a:p>
          <a:p>
            <a:pPr algn="just"/>
            <a:r>
              <a:rPr lang="fr-FR" sz="2000" dirty="0" smtClean="0"/>
              <a:t>Mots clé : ouvert à des possibilités d’alliances stratégiques qui pourraient avoir un bénéfice économique pour vous, sans changer ce que vous faites, sans effort.</a:t>
            </a:r>
          </a:p>
          <a:p>
            <a:pPr algn="just"/>
            <a:r>
              <a:rPr lang="fr-FR" sz="2000" dirty="0" smtClean="0"/>
              <a:t>But : avoir un </a:t>
            </a:r>
            <a:r>
              <a:rPr lang="fr-FR" sz="2000" dirty="0" err="1" smtClean="0"/>
              <a:t>rdv</a:t>
            </a:r>
            <a:r>
              <a:rPr lang="fr-FR" sz="2000" dirty="0" smtClean="0"/>
              <a:t> d’une heure pour un atelier</a:t>
            </a:r>
            <a:endParaRPr lang="fr-FR" sz="2000" dirty="0"/>
          </a:p>
          <a:p>
            <a:pPr algn="just"/>
            <a:r>
              <a:rPr lang="fr-FR" sz="2000" dirty="0"/>
              <a:t>Si ok, faire de suite une cassure, au moins en vous décalant de 3 mètres, sortir de derrière le </a:t>
            </a:r>
            <a:r>
              <a:rPr lang="fr-FR" sz="2000" dirty="0" smtClean="0"/>
              <a:t>comptoir</a:t>
            </a:r>
            <a:endParaRPr lang="fr-FR" sz="2000" dirty="0"/>
          </a:p>
          <a:p>
            <a:pPr algn="just"/>
            <a:r>
              <a:rPr lang="fr-FR" sz="2000" dirty="0"/>
              <a:t>Pour le rdv avoir un visuel, un produit que vous lui donnerez pour qu’il le regarde, qu’il le touche, qu’il le </a:t>
            </a:r>
            <a:r>
              <a:rPr lang="fr-FR" sz="2000" dirty="0" smtClean="0"/>
              <a:t>sente</a:t>
            </a:r>
          </a:p>
          <a:p>
            <a:pPr algn="just"/>
            <a:endParaRPr lang="fr-FR" sz="2000" dirty="0" smtClean="0"/>
          </a:p>
          <a:p>
            <a:pPr algn="just"/>
            <a:endParaRPr lang="fr-FR" sz="2000"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spTree>
    <p:extLst>
      <p:ext uri="{BB962C8B-B14F-4D97-AF65-F5344CB8AC3E}">
        <p14:creationId xmlns:p14="http://schemas.microsoft.com/office/powerpoint/2010/main" val="4035753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D488054-6221-450D-BC8F-8EC60AB14FFA}"/>
              </a:ext>
            </a:extLst>
          </p:cNvPr>
          <p:cNvSpPr>
            <a:spLocks noGrp="1"/>
          </p:cNvSpPr>
          <p:nvPr>
            <p:ph idx="1"/>
          </p:nvPr>
        </p:nvSpPr>
        <p:spPr>
          <a:xfrm>
            <a:off x="334107" y="690022"/>
            <a:ext cx="11512061" cy="5640440"/>
          </a:xfrm>
        </p:spPr>
        <p:txBody>
          <a:bodyPr>
            <a:normAutofit/>
          </a:bodyPr>
          <a:lstStyle/>
          <a:p>
            <a:pPr algn="just">
              <a:buNone/>
            </a:pPr>
            <a:r>
              <a:rPr lang="fr-FR" sz="2800" dirty="0" smtClean="0"/>
              <a:t>3/ RDV d’une heure pour explication et prise d’un </a:t>
            </a:r>
            <a:r>
              <a:rPr lang="fr-FR" sz="2800" dirty="0" err="1" smtClean="0"/>
              <a:t>rdv</a:t>
            </a:r>
            <a:r>
              <a:rPr lang="fr-FR" sz="2800" dirty="0" smtClean="0"/>
              <a:t>, un atelier dans son local professionnel</a:t>
            </a:r>
          </a:p>
          <a:p>
            <a:pPr algn="just"/>
            <a:endParaRPr lang="fr-FR" dirty="0" smtClean="0"/>
          </a:p>
          <a:p>
            <a:pPr algn="just">
              <a:buNone/>
            </a:pPr>
            <a:r>
              <a:rPr lang="fr-FR" dirty="0" smtClean="0"/>
              <a:t>4/ Atelier test sous forme d’animation</a:t>
            </a:r>
          </a:p>
          <a:p>
            <a:pPr algn="just"/>
            <a:endParaRPr lang="fr-FR" dirty="0" smtClean="0"/>
          </a:p>
          <a:p>
            <a:pPr algn="just">
              <a:buNone/>
            </a:pPr>
            <a:r>
              <a:rPr lang="fr-FR" dirty="0" smtClean="0"/>
              <a:t>5/ Rendez-vous de suivi de business</a:t>
            </a:r>
          </a:p>
          <a:p>
            <a:pPr algn="just"/>
            <a:endParaRPr lang="fr-FR" dirty="0" smtClean="0"/>
          </a:p>
          <a:p>
            <a:pPr algn="just"/>
            <a:endParaRPr lang="fr-FR" dirty="0" smtClean="0"/>
          </a:p>
          <a:p>
            <a:pPr algn="just"/>
            <a:r>
              <a:rPr lang="fr-FR" dirty="0" smtClean="0"/>
              <a:t>Pour un professionnel on passe par le produit en général.</a:t>
            </a:r>
          </a:p>
          <a:p>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7" name="Image 6" descr="vente.jpg"/>
          <p:cNvPicPr>
            <a:picLocks noChangeAspect="1"/>
          </p:cNvPicPr>
          <p:nvPr/>
        </p:nvPicPr>
        <p:blipFill>
          <a:blip r:embed="rId3"/>
          <a:stretch>
            <a:fillRect/>
          </a:stretch>
        </p:blipFill>
        <p:spPr>
          <a:xfrm>
            <a:off x="10058400" y="5125477"/>
            <a:ext cx="2035270" cy="1732523"/>
          </a:xfrm>
          <a:prstGeom prst="rect">
            <a:avLst/>
          </a:prstGeom>
        </p:spPr>
      </p:pic>
    </p:spTree>
    <p:extLst>
      <p:ext uri="{BB962C8B-B14F-4D97-AF65-F5344CB8AC3E}">
        <p14:creationId xmlns:p14="http://schemas.microsoft.com/office/powerpoint/2010/main" val="4288577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BeForever_Logo.png"/>
          <p:cNvPicPr>
            <a:picLocks noChangeAspect="1"/>
          </p:cNvPicPr>
          <p:nvPr/>
        </p:nvPicPr>
        <p:blipFill>
          <a:blip r:embed="rId2"/>
          <a:stretch>
            <a:fillRect/>
          </a:stretch>
        </p:blipFill>
        <p:spPr>
          <a:xfrm>
            <a:off x="3014748" y="680599"/>
            <a:ext cx="5253645" cy="5747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CE37B25-C19F-41FE-95B6-35AC7271BDE4}"/>
              </a:ext>
            </a:extLst>
          </p:cNvPr>
          <p:cNvSpPr>
            <a:spLocks noGrp="1"/>
          </p:cNvSpPr>
          <p:nvPr>
            <p:ph idx="1"/>
          </p:nvPr>
        </p:nvSpPr>
        <p:spPr>
          <a:xfrm>
            <a:off x="3757384" y="1307420"/>
            <a:ext cx="8373681" cy="5251621"/>
          </a:xfrm>
        </p:spPr>
        <p:txBody>
          <a:bodyPr>
            <a:normAutofit fontScale="77500" lnSpcReduction="20000"/>
          </a:bodyPr>
          <a:lstStyle/>
          <a:p>
            <a:pPr lvl="1" algn="just"/>
            <a:r>
              <a:rPr lang="fr-FR" dirty="0" smtClean="0"/>
              <a:t>Notre </a:t>
            </a:r>
            <a:r>
              <a:rPr lang="fr-FR" dirty="0"/>
              <a:t>nom et notre qualité,</a:t>
            </a:r>
          </a:p>
          <a:p>
            <a:pPr lvl="1" algn="just"/>
            <a:r>
              <a:rPr lang="fr-FR" dirty="0"/>
              <a:t>J’</a:t>
            </a:r>
            <a:r>
              <a:rPr lang="fr-FR" dirty="0">
                <a:solidFill>
                  <a:srgbClr val="FF0000"/>
                </a:solidFill>
              </a:rPr>
              <a:t>aide</a:t>
            </a:r>
            <a:r>
              <a:rPr lang="fr-FR" dirty="0"/>
              <a:t> </a:t>
            </a:r>
            <a:r>
              <a:rPr lang="fr-FR" dirty="0" smtClean="0"/>
              <a:t>: qui </a:t>
            </a:r>
            <a:r>
              <a:rPr lang="fr-FR" dirty="0"/>
              <a:t>? </a:t>
            </a:r>
          </a:p>
          <a:p>
            <a:pPr lvl="1" algn="just"/>
            <a:r>
              <a:rPr lang="fr-FR" dirty="0"/>
              <a:t>Pourquoi ces personnes ont besoin d’aide ? </a:t>
            </a:r>
            <a:r>
              <a:rPr lang="fr-FR" dirty="0" smtClean="0">
                <a:solidFill>
                  <a:srgbClr val="FF0000"/>
                </a:solidFill>
              </a:rPr>
              <a:t>(problème</a:t>
            </a:r>
            <a:r>
              <a:rPr lang="fr-FR" dirty="0">
                <a:solidFill>
                  <a:srgbClr val="FF0000"/>
                </a:solidFill>
              </a:rPr>
              <a:t>)</a:t>
            </a:r>
          </a:p>
          <a:p>
            <a:pPr lvl="1" algn="just"/>
            <a:r>
              <a:rPr lang="fr-FR" dirty="0"/>
              <a:t>Vers</a:t>
            </a:r>
            <a:r>
              <a:rPr lang="fr-FR" dirty="0">
                <a:solidFill>
                  <a:srgbClr val="FF0000"/>
                </a:solidFill>
              </a:rPr>
              <a:t> </a:t>
            </a:r>
            <a:r>
              <a:rPr lang="fr-FR" dirty="0"/>
              <a:t>quoi je les emmène </a:t>
            </a:r>
            <a:r>
              <a:rPr lang="fr-FR" dirty="0">
                <a:solidFill>
                  <a:srgbClr val="FF0000"/>
                </a:solidFill>
              </a:rPr>
              <a:t>(solution)</a:t>
            </a:r>
          </a:p>
          <a:p>
            <a:pPr lvl="1" algn="just"/>
            <a:r>
              <a:rPr lang="fr-FR" dirty="0"/>
              <a:t>Listez 3 problèmes majeurs rencontrés par vos </a:t>
            </a:r>
            <a:r>
              <a:rPr lang="fr-FR" dirty="0" smtClean="0"/>
              <a:t>prospects</a:t>
            </a:r>
          </a:p>
          <a:p>
            <a:pPr lvl="1" algn="just">
              <a:buNone/>
            </a:pPr>
            <a:endParaRPr lang="fr-FR" dirty="0" smtClean="0"/>
          </a:p>
          <a:p>
            <a:pPr lvl="1" algn="just">
              <a:buNone/>
            </a:pPr>
            <a:endParaRPr lang="fr-FR" dirty="0" smtClean="0"/>
          </a:p>
          <a:p>
            <a:pPr algn="just">
              <a:buNone/>
            </a:pPr>
            <a:r>
              <a:rPr lang="fr-FR" dirty="0" smtClean="0"/>
              <a:t> </a:t>
            </a:r>
            <a:r>
              <a:rPr lang="fr-FR" u="sng" dirty="0" smtClean="0"/>
              <a:t>Exemple</a:t>
            </a:r>
            <a:r>
              <a:rPr lang="fr-FR" dirty="0" smtClean="0"/>
              <a:t> : </a:t>
            </a:r>
          </a:p>
          <a:p>
            <a:pPr algn="just">
              <a:buNone/>
            </a:pPr>
            <a:endParaRPr lang="fr-FR" dirty="0" smtClean="0"/>
          </a:p>
          <a:p>
            <a:pPr algn="just"/>
            <a:r>
              <a:rPr lang="fr-FR" sz="2800" dirty="0" smtClean="0"/>
              <a:t>Je suis MAR: nom</a:t>
            </a:r>
          </a:p>
          <a:p>
            <a:pPr algn="just"/>
            <a:r>
              <a:rPr lang="fr-FR" sz="2800" dirty="0" smtClean="0"/>
              <a:t>recruteuse </a:t>
            </a:r>
            <a:r>
              <a:rPr lang="fr-FR" sz="2800" dirty="0" smtClean="0"/>
              <a:t>en </a:t>
            </a:r>
            <a:r>
              <a:rPr lang="fr-FR" sz="2800" dirty="0" err="1" smtClean="0"/>
              <a:t>mlm</a:t>
            </a:r>
            <a:r>
              <a:rPr lang="fr-FR" sz="2800" dirty="0" smtClean="0"/>
              <a:t> : </a:t>
            </a:r>
            <a:r>
              <a:rPr lang="fr-FR" sz="2800" dirty="0" smtClean="0"/>
              <a:t>qualité</a:t>
            </a:r>
          </a:p>
          <a:p>
            <a:pPr algn="just"/>
            <a:r>
              <a:rPr lang="fr-FR" sz="2800" dirty="0" smtClean="0">
                <a:solidFill>
                  <a:srgbClr val="FF0000"/>
                </a:solidFill>
              </a:rPr>
              <a:t>J’aide</a:t>
            </a:r>
            <a:r>
              <a:rPr lang="fr-FR" sz="2800" dirty="0" smtClean="0"/>
              <a:t> les personnes </a:t>
            </a:r>
            <a:r>
              <a:rPr lang="fr-FR" sz="2800" dirty="0" smtClean="0"/>
              <a:t>de tous horizons que j ai recruté et qui ont besoin d un </a:t>
            </a:r>
            <a:r>
              <a:rPr lang="fr-FR" sz="2800" dirty="0" err="1" smtClean="0"/>
              <a:t>complement</a:t>
            </a:r>
            <a:r>
              <a:rPr lang="fr-FR" sz="2800" dirty="0" smtClean="0"/>
              <a:t> de revenus ou qui en ont marre de leur </a:t>
            </a:r>
            <a:r>
              <a:rPr lang="fr-FR" sz="2800" dirty="0" err="1" smtClean="0"/>
              <a:t>metier</a:t>
            </a:r>
            <a:r>
              <a:rPr lang="fr-FR" sz="2800" dirty="0" smtClean="0"/>
              <a:t> : </a:t>
            </a:r>
            <a:r>
              <a:rPr lang="fr-FR" sz="2800" dirty="0" smtClean="0">
                <a:solidFill>
                  <a:srgbClr val="FF0000"/>
                </a:solidFill>
              </a:rPr>
              <a:t> </a:t>
            </a:r>
            <a:r>
              <a:rPr lang="fr-FR" sz="2800" dirty="0" smtClean="0">
                <a:solidFill>
                  <a:srgbClr val="FF0000"/>
                </a:solidFill>
              </a:rPr>
              <a:t>problème</a:t>
            </a:r>
          </a:p>
          <a:p>
            <a:pPr algn="just"/>
            <a:r>
              <a:rPr lang="fr-FR" sz="2800" dirty="0" smtClean="0"/>
              <a:t>à </a:t>
            </a:r>
            <a:r>
              <a:rPr lang="fr-FR" sz="2800" dirty="0" smtClean="0"/>
              <a:t>obtenir une </a:t>
            </a:r>
            <a:r>
              <a:rPr lang="fr-FR" sz="2800" dirty="0" err="1" smtClean="0"/>
              <a:t>independance</a:t>
            </a:r>
            <a:r>
              <a:rPr lang="fr-FR" sz="2800" dirty="0" smtClean="0"/>
              <a:t> </a:t>
            </a:r>
            <a:r>
              <a:rPr lang="fr-FR" sz="2800" dirty="0" err="1" smtClean="0"/>
              <a:t>financiere</a:t>
            </a:r>
            <a:r>
              <a:rPr lang="fr-FR" sz="2800" dirty="0"/>
              <a:t> </a:t>
            </a:r>
            <a:r>
              <a:rPr lang="fr-FR" sz="2800" dirty="0" smtClean="0"/>
              <a:t>et </a:t>
            </a:r>
            <a:r>
              <a:rPr lang="fr-FR" sz="2800" dirty="0" smtClean="0"/>
              <a:t>une vie épanouie : </a:t>
            </a:r>
            <a:r>
              <a:rPr lang="fr-FR" sz="2800" dirty="0" smtClean="0">
                <a:solidFill>
                  <a:srgbClr val="FF0000"/>
                </a:solidFill>
              </a:rPr>
              <a:t>solution</a:t>
            </a:r>
          </a:p>
          <a:p>
            <a:pPr algn="just"/>
            <a:endParaRPr lang="fr-FR" sz="2800" dirty="0" smtClean="0">
              <a:solidFill>
                <a:srgbClr val="FF0000"/>
              </a:solidFill>
            </a:endParaRPr>
          </a:p>
          <a:p>
            <a:pPr algn="just"/>
            <a:r>
              <a:rPr lang="fr-FR" sz="2800" dirty="0" smtClean="0">
                <a:solidFill>
                  <a:srgbClr val="FF0000"/>
                </a:solidFill>
              </a:rPr>
              <a:t>Préparez, Lisez, testez, corrigez et entrainez-vous !!</a:t>
            </a:r>
            <a:endParaRPr lang="fr-FR" dirty="0"/>
          </a:p>
          <a:p>
            <a:endParaRPr lang="fr-FR" dirty="0"/>
          </a:p>
          <a:p>
            <a:endParaRPr lang="fr-FR" dirty="0"/>
          </a:p>
          <a:p>
            <a:endParaRPr lang="fr-FR" dirty="0"/>
          </a:p>
          <a:p>
            <a:endParaRPr lang="fr-FR" dirty="0"/>
          </a:p>
        </p:txBody>
      </p:sp>
      <p:sp>
        <p:nvSpPr>
          <p:cNvPr id="2" name="Titre 1">
            <a:extLst>
              <a:ext uri="{FF2B5EF4-FFF2-40B4-BE49-F238E27FC236}">
                <a16:creationId xmlns:a16="http://schemas.microsoft.com/office/drawing/2014/main" xmlns="" id="{1075AAFB-A62E-4A7A-BC17-EF550C727CEF}"/>
              </a:ext>
            </a:extLst>
          </p:cNvPr>
          <p:cNvSpPr>
            <a:spLocks noGrp="1"/>
          </p:cNvSpPr>
          <p:nvPr>
            <p:ph type="title"/>
          </p:nvPr>
        </p:nvSpPr>
        <p:spPr>
          <a:xfrm>
            <a:off x="1451579" y="185352"/>
            <a:ext cx="9603275" cy="914400"/>
          </a:xfrm>
        </p:spPr>
        <p:txBody>
          <a:bodyPr/>
          <a:lstStyle/>
          <a:p>
            <a:r>
              <a:rPr lang="fr-FR" dirty="0"/>
              <a:t>Le pitch </a:t>
            </a:r>
            <a:r>
              <a:rPr lang="fr-FR" dirty="0" err="1"/>
              <a:t>elevator</a:t>
            </a:r>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5" name="Image 4" descr="Minds-working-together-Light-bulbs-MMG.jpeg"/>
          <p:cNvPicPr>
            <a:picLocks noChangeAspect="1"/>
          </p:cNvPicPr>
          <p:nvPr/>
        </p:nvPicPr>
        <p:blipFill>
          <a:blip r:embed="rId3"/>
          <a:stretch>
            <a:fillRect/>
          </a:stretch>
        </p:blipFill>
        <p:spPr>
          <a:xfrm>
            <a:off x="354677" y="2800133"/>
            <a:ext cx="3048000" cy="2033588"/>
          </a:xfrm>
          <a:prstGeom prst="rect">
            <a:avLst/>
          </a:prstGeom>
        </p:spPr>
      </p:pic>
    </p:spTree>
    <p:extLst>
      <p:ext uri="{BB962C8B-B14F-4D97-AF65-F5344CB8AC3E}">
        <p14:creationId xmlns:p14="http://schemas.microsoft.com/office/powerpoint/2010/main" val="362919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49F27FD-A1AC-49A2-B4B1-A65CD3ECD2EA}"/>
              </a:ext>
            </a:extLst>
          </p:cNvPr>
          <p:cNvSpPr>
            <a:spLocks noGrp="1"/>
          </p:cNvSpPr>
          <p:nvPr>
            <p:ph idx="1"/>
          </p:nvPr>
        </p:nvSpPr>
        <p:spPr>
          <a:xfrm>
            <a:off x="604058" y="1463040"/>
            <a:ext cx="8212975" cy="4544291"/>
          </a:xfrm>
        </p:spPr>
        <p:txBody>
          <a:bodyPr>
            <a:normAutofit fontScale="85000" lnSpcReduction="20000"/>
          </a:bodyPr>
          <a:lstStyle/>
          <a:p>
            <a:pPr algn="just"/>
            <a:r>
              <a:rPr lang="fr-FR" dirty="0" smtClean="0"/>
              <a:t>A quoi sert-elle ?</a:t>
            </a:r>
          </a:p>
          <a:p>
            <a:pPr lvl="1" algn="just"/>
            <a:r>
              <a:rPr lang="fr-FR" dirty="0" smtClean="0"/>
              <a:t>1/ orienter vos actions</a:t>
            </a:r>
          </a:p>
          <a:p>
            <a:pPr lvl="1" algn="just"/>
            <a:r>
              <a:rPr lang="fr-FR" dirty="0" smtClean="0"/>
              <a:t>2/ définir vos stratégies</a:t>
            </a:r>
          </a:p>
          <a:p>
            <a:pPr lvl="1" algn="just"/>
            <a:r>
              <a:rPr lang="fr-FR" dirty="0" smtClean="0"/>
              <a:t>3/ être pro- actif : croissance</a:t>
            </a:r>
          </a:p>
          <a:p>
            <a:pPr lvl="1" algn="just"/>
            <a:endParaRPr lang="fr-FR" dirty="0" smtClean="0"/>
          </a:p>
          <a:p>
            <a:pPr algn="just"/>
            <a:r>
              <a:rPr lang="fr-FR" dirty="0" smtClean="0"/>
              <a:t>Pourquoi utiliser votre réseau ? (Marché chaud)</a:t>
            </a:r>
          </a:p>
          <a:p>
            <a:pPr lvl="1" algn="just"/>
            <a:r>
              <a:rPr lang="fr-FR" dirty="0" smtClean="0"/>
              <a:t>Plus facile à contacter</a:t>
            </a:r>
          </a:p>
          <a:p>
            <a:pPr lvl="1" algn="just"/>
            <a:r>
              <a:rPr lang="fr-FR" dirty="0" smtClean="0"/>
              <a:t>Il vous recommandera</a:t>
            </a:r>
          </a:p>
          <a:p>
            <a:pPr lvl="1" algn="just"/>
            <a:r>
              <a:rPr lang="fr-FR" dirty="0" smtClean="0"/>
              <a:t>Il est bienveillant</a:t>
            </a:r>
          </a:p>
          <a:p>
            <a:pPr lvl="1" algn="just"/>
            <a:r>
              <a:rPr lang="fr-FR" dirty="0" smtClean="0"/>
              <a:t>Il vous écoutera</a:t>
            </a:r>
          </a:p>
          <a:p>
            <a:pPr lvl="1" algn="just"/>
            <a:r>
              <a:rPr lang="fr-FR" dirty="0" smtClean="0"/>
              <a:t>Vous bénéficiez d’un capital de confiance</a:t>
            </a:r>
          </a:p>
          <a:p>
            <a:pPr lvl="1" algn="just"/>
            <a:endParaRPr lang="fr-FR" dirty="0" smtClean="0"/>
          </a:p>
          <a:p>
            <a:pPr lvl="1" algn="just"/>
            <a:endParaRPr lang="fr-FR" dirty="0" smtClean="0"/>
          </a:p>
          <a:p>
            <a:pPr algn="just"/>
            <a:r>
              <a:rPr lang="fr-FR" dirty="0" smtClean="0"/>
              <a:t>Le marché tiède: les réseaux sociaux</a:t>
            </a:r>
          </a:p>
          <a:p>
            <a:pPr algn="just"/>
            <a:r>
              <a:rPr lang="fr-FR" dirty="0" smtClean="0"/>
              <a:t>Le marché froid: tous les inconnus</a:t>
            </a:r>
          </a:p>
          <a:p>
            <a:pPr>
              <a:buNone/>
            </a:pPr>
            <a:endParaRPr lang="fr-FR" dirty="0" smtClean="0"/>
          </a:p>
          <a:p>
            <a:endParaRPr lang="fr-FR" dirty="0" smtClean="0"/>
          </a:p>
          <a:p>
            <a:endParaRPr lang="fr-FR" dirty="0"/>
          </a:p>
          <a:p>
            <a:pPr marL="0" indent="0">
              <a:buNone/>
            </a:pPr>
            <a:endParaRPr lang="fr-FR" dirty="0"/>
          </a:p>
        </p:txBody>
      </p:sp>
      <p:sp>
        <p:nvSpPr>
          <p:cNvPr id="2" name="Titre 1">
            <a:extLst>
              <a:ext uri="{FF2B5EF4-FFF2-40B4-BE49-F238E27FC236}">
                <a16:creationId xmlns:a16="http://schemas.microsoft.com/office/drawing/2014/main" xmlns="" id="{CE1333CC-C714-4C6C-A8EE-0FD116561449}"/>
              </a:ext>
            </a:extLst>
          </p:cNvPr>
          <p:cNvSpPr>
            <a:spLocks noGrp="1"/>
          </p:cNvSpPr>
          <p:nvPr>
            <p:ph type="title"/>
          </p:nvPr>
        </p:nvSpPr>
        <p:spPr/>
        <p:txBody>
          <a:bodyPr>
            <a:normAutofit fontScale="90000"/>
          </a:bodyPr>
          <a:lstStyle/>
          <a:p>
            <a:pPr algn="ctr"/>
            <a:r>
              <a:rPr lang="fr-FR" dirty="0"/>
              <a:t>La liste de contacts</a:t>
            </a:r>
            <a:br>
              <a:rPr lang="fr-FR" dirty="0"/>
            </a:br>
            <a:r>
              <a:rPr lang="fr-FR" dirty="0"/>
              <a:t> </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5" name="Image 4" descr="feature-swipe-droit.png"/>
          <p:cNvPicPr>
            <a:picLocks noChangeAspect="1"/>
          </p:cNvPicPr>
          <p:nvPr/>
        </p:nvPicPr>
        <p:blipFill>
          <a:blip r:embed="rId3"/>
          <a:stretch>
            <a:fillRect/>
          </a:stretch>
        </p:blipFill>
        <p:spPr>
          <a:xfrm>
            <a:off x="8512082" y="665287"/>
            <a:ext cx="3192237" cy="6065249"/>
          </a:xfrm>
          <a:prstGeom prst="rect">
            <a:avLst/>
          </a:prstGeom>
        </p:spPr>
      </p:pic>
    </p:spTree>
    <p:extLst>
      <p:ext uri="{BB962C8B-B14F-4D97-AF65-F5344CB8AC3E}">
        <p14:creationId xmlns:p14="http://schemas.microsoft.com/office/powerpoint/2010/main" val="152989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561E3735-5B77-439A-808C-8B2D3C33012B}"/>
              </a:ext>
            </a:extLst>
          </p:cNvPr>
          <p:cNvSpPr>
            <a:spLocks noGrp="1"/>
          </p:cNvSpPr>
          <p:nvPr>
            <p:ph idx="1"/>
          </p:nvPr>
        </p:nvSpPr>
        <p:spPr>
          <a:xfrm>
            <a:off x="365764" y="814657"/>
            <a:ext cx="11732029" cy="5469773"/>
          </a:xfrm>
        </p:spPr>
        <p:txBody>
          <a:bodyPr>
            <a:normAutofit fontScale="92500" lnSpcReduction="20000"/>
          </a:bodyPr>
          <a:lstStyle/>
          <a:p>
            <a:pPr algn="just"/>
            <a:r>
              <a:rPr lang="fr-FR" dirty="0" smtClean="0"/>
              <a:t>Comment faire sa liste de contacts :</a:t>
            </a:r>
          </a:p>
          <a:p>
            <a:pPr lvl="1" algn="just"/>
            <a:r>
              <a:rPr lang="fr-FR" dirty="0" smtClean="0"/>
              <a:t>Sur papier : pour libérer de l’espace dans votre esprit</a:t>
            </a:r>
          </a:p>
          <a:p>
            <a:pPr lvl="1" algn="just"/>
            <a:r>
              <a:rPr lang="fr-FR" dirty="0" smtClean="0"/>
              <a:t>Ne jamais prédire, ni préjuger</a:t>
            </a:r>
          </a:p>
          <a:p>
            <a:pPr lvl="1" algn="just"/>
            <a:r>
              <a:rPr lang="fr-FR" dirty="0" smtClean="0"/>
              <a:t>Garder sa liste de contacts près de soi</a:t>
            </a:r>
          </a:p>
          <a:p>
            <a:pPr lvl="1" algn="just"/>
            <a:endParaRPr lang="fr-FR" dirty="0" smtClean="0"/>
          </a:p>
          <a:p>
            <a:pPr lvl="1" algn="just"/>
            <a:endParaRPr lang="fr-FR" dirty="0" smtClean="0"/>
          </a:p>
          <a:p>
            <a:pPr algn="just"/>
            <a:r>
              <a:rPr lang="fr-FR" dirty="0" smtClean="0"/>
              <a:t>Visualiser et identifier vos propres réseaux d’influence (10 pôles)</a:t>
            </a:r>
          </a:p>
          <a:p>
            <a:pPr lvl="1" algn="just"/>
            <a:r>
              <a:rPr lang="fr-FR" dirty="0" smtClean="0"/>
              <a:t>zone géographique</a:t>
            </a:r>
          </a:p>
          <a:p>
            <a:pPr lvl="1" algn="just"/>
            <a:r>
              <a:rPr lang="fr-FR" dirty="0" smtClean="0"/>
              <a:t>professionnels ( autour de mon produit)</a:t>
            </a:r>
          </a:p>
          <a:p>
            <a:pPr lvl="1" algn="just"/>
            <a:r>
              <a:rPr lang="fr-FR" dirty="0" smtClean="0"/>
              <a:t>professionnels ( à qui je paie un service)</a:t>
            </a:r>
          </a:p>
          <a:p>
            <a:pPr lvl="1" algn="just"/>
            <a:r>
              <a:rPr lang="fr-FR" dirty="0" smtClean="0"/>
              <a:t>associations et clubs sportifs</a:t>
            </a:r>
          </a:p>
          <a:p>
            <a:pPr lvl="1" algn="just"/>
            <a:r>
              <a:rPr lang="fr-FR" dirty="0" smtClean="0"/>
              <a:t>amis (enfance, FB, actuels, lointains)</a:t>
            </a:r>
          </a:p>
          <a:p>
            <a:pPr lvl="1" algn="just"/>
            <a:r>
              <a:rPr lang="fr-FR" dirty="0" smtClean="0"/>
              <a:t>communautés</a:t>
            </a:r>
          </a:p>
          <a:p>
            <a:pPr lvl="1" algn="just"/>
            <a:r>
              <a:rPr lang="fr-FR" dirty="0" smtClean="0"/>
              <a:t>social: vie sociale ( vie perso)</a:t>
            </a:r>
          </a:p>
          <a:p>
            <a:pPr lvl="1" algn="just"/>
            <a:r>
              <a:rPr lang="fr-FR" dirty="0" smtClean="0"/>
              <a:t>pro: ce que j’ai fait</a:t>
            </a:r>
          </a:p>
          <a:p>
            <a:pPr lvl="1" algn="just"/>
            <a:r>
              <a:rPr lang="fr-FR" dirty="0" smtClean="0"/>
              <a:t>famille, belle famille</a:t>
            </a:r>
          </a:p>
          <a:p>
            <a:pPr lvl="1" algn="just"/>
            <a:r>
              <a:rPr lang="fr-FR" dirty="0" smtClean="0"/>
              <a:t>passions, loisirs</a:t>
            </a:r>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6" name="Image 5" descr="reseaux-visuel_01.jpg"/>
          <p:cNvPicPr>
            <a:picLocks noChangeAspect="1"/>
          </p:cNvPicPr>
          <p:nvPr/>
        </p:nvPicPr>
        <p:blipFill>
          <a:blip r:embed="rId3"/>
          <a:stretch>
            <a:fillRect/>
          </a:stretch>
        </p:blipFill>
        <p:spPr>
          <a:xfrm>
            <a:off x="6190210" y="4596592"/>
            <a:ext cx="6003007" cy="2266950"/>
          </a:xfrm>
          <a:prstGeom prst="rect">
            <a:avLst/>
          </a:prstGeom>
        </p:spPr>
      </p:pic>
    </p:spTree>
    <p:extLst>
      <p:ext uri="{BB962C8B-B14F-4D97-AF65-F5344CB8AC3E}">
        <p14:creationId xmlns:p14="http://schemas.microsoft.com/office/powerpoint/2010/main" val="330200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F38CB71-0465-4746-87FA-4572D9EA9EB5}"/>
              </a:ext>
            </a:extLst>
          </p:cNvPr>
          <p:cNvSpPr>
            <a:spLocks noGrp="1"/>
          </p:cNvSpPr>
          <p:nvPr>
            <p:ph idx="1"/>
          </p:nvPr>
        </p:nvSpPr>
        <p:spPr>
          <a:xfrm>
            <a:off x="487676" y="725983"/>
            <a:ext cx="10972800" cy="5414317"/>
          </a:xfrm>
        </p:spPr>
        <p:txBody>
          <a:bodyPr>
            <a:normAutofit/>
          </a:bodyPr>
          <a:lstStyle/>
          <a:p>
            <a:pPr algn="just"/>
            <a:r>
              <a:rPr lang="fr-FR" dirty="0" smtClean="0"/>
              <a:t>Dresser </a:t>
            </a:r>
            <a:r>
              <a:rPr lang="fr-FR" dirty="0"/>
              <a:t>votre </a:t>
            </a:r>
            <a:r>
              <a:rPr lang="fr-FR" dirty="0" smtClean="0"/>
              <a:t>liste</a:t>
            </a:r>
          </a:p>
          <a:p>
            <a:pPr algn="just"/>
            <a:endParaRPr lang="fr-FR" dirty="0" smtClean="0"/>
          </a:p>
          <a:p>
            <a:pPr algn="just"/>
            <a:r>
              <a:rPr lang="fr-FR" dirty="0" smtClean="0"/>
              <a:t>Cibler les 30 premières personnes favorites et prioritaires (dynamiques, souriantes, entreprenantes…)  que vous aimeriez vraiment avoir dans votre équipe</a:t>
            </a:r>
          </a:p>
          <a:p>
            <a:pPr algn="just"/>
            <a:endParaRPr lang="fr-FR" dirty="0" smtClean="0"/>
          </a:p>
          <a:p>
            <a:pPr algn="just"/>
            <a:r>
              <a:rPr lang="fr-FR" dirty="0" smtClean="0"/>
              <a:t>Noter une qualité sincère</a:t>
            </a:r>
          </a:p>
          <a:p>
            <a:pPr algn="just"/>
            <a:endParaRPr lang="fr-FR" dirty="0" smtClean="0"/>
          </a:p>
          <a:p>
            <a:pPr algn="just"/>
            <a:r>
              <a:rPr lang="fr-FR" dirty="0" smtClean="0"/>
              <a:t>Travailler continuellement sa liste de noms</a:t>
            </a:r>
          </a:p>
          <a:p>
            <a:endParaRPr lang="fr-FR" dirty="0"/>
          </a:p>
        </p:txBody>
      </p:sp>
      <p:pic>
        <p:nvPicPr>
          <p:cNvPr id="4" name="Image 3" descr="BeForever_Logo.png"/>
          <p:cNvPicPr>
            <a:picLocks noChangeAspect="1"/>
          </p:cNvPicPr>
          <p:nvPr/>
        </p:nvPicPr>
        <p:blipFill>
          <a:blip r:embed="rId2"/>
          <a:stretch>
            <a:fillRect/>
          </a:stretch>
        </p:blipFill>
        <p:spPr>
          <a:xfrm>
            <a:off x="99752" y="5893692"/>
            <a:ext cx="847899" cy="927551"/>
          </a:xfrm>
          <a:prstGeom prst="rect">
            <a:avLst/>
          </a:prstGeom>
        </p:spPr>
      </p:pic>
      <p:pic>
        <p:nvPicPr>
          <p:cNvPr id="6" name="Image 5" descr="S0-Pour-ne-rien-oublier-une-check-list-est-obligatoire-40630.jpg"/>
          <p:cNvPicPr>
            <a:picLocks noChangeAspect="1"/>
          </p:cNvPicPr>
          <p:nvPr/>
        </p:nvPicPr>
        <p:blipFill>
          <a:blip r:embed="rId3"/>
          <a:stretch>
            <a:fillRect/>
          </a:stretch>
        </p:blipFill>
        <p:spPr>
          <a:xfrm>
            <a:off x="8235829" y="3463636"/>
            <a:ext cx="3961713" cy="3395754"/>
          </a:xfrm>
          <a:prstGeom prst="rect">
            <a:avLst/>
          </a:prstGeom>
        </p:spPr>
      </p:pic>
    </p:spTree>
    <p:extLst>
      <p:ext uri="{BB962C8B-B14F-4D97-AF65-F5344CB8AC3E}">
        <p14:creationId xmlns:p14="http://schemas.microsoft.com/office/powerpoint/2010/main" val="288376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eForever_Logo.png"/>
          <p:cNvPicPr>
            <a:picLocks noChangeAspect="1"/>
          </p:cNvPicPr>
          <p:nvPr/>
        </p:nvPicPr>
        <p:blipFill>
          <a:blip r:embed="rId2"/>
          <a:stretch>
            <a:fillRect/>
          </a:stretch>
        </p:blipFill>
        <p:spPr>
          <a:xfrm>
            <a:off x="3014748" y="680599"/>
            <a:ext cx="5253645" cy="574717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1580</TotalTime>
  <Words>2161</Words>
  <Application>Microsoft Office PowerPoint</Application>
  <PresentationFormat>Grand écran</PresentationFormat>
  <Paragraphs>355</Paragraphs>
  <Slides>45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45</vt:i4>
      </vt:variant>
    </vt:vector>
  </HeadingPairs>
  <TitlesOfParts>
    <vt:vector size="53" baseType="lpstr">
      <vt:lpstr>Arial</vt:lpstr>
      <vt:lpstr>Calibri</vt:lpstr>
      <vt:lpstr>Georgia</vt:lpstr>
      <vt:lpstr>Lucida Sans Unicode</vt:lpstr>
      <vt:lpstr>Verdana</vt:lpstr>
      <vt:lpstr>Wingdings 2</vt:lpstr>
      <vt:lpstr>Wingdings 3</vt:lpstr>
      <vt:lpstr>Rotonde</vt:lpstr>
      <vt:lpstr>Le cycle du recrutement</vt:lpstr>
      <vt:lpstr>Présentation PowerPoint</vt:lpstr>
      <vt:lpstr>METHODE D’APPRENTISSAGE:  S.C.R.A</vt:lpstr>
      <vt:lpstr>VOTRE ATTITUDE</vt:lpstr>
      <vt:lpstr>Le pitch elevator</vt:lpstr>
      <vt:lpstr>La liste de contacts  </vt:lpstr>
      <vt:lpstr>Présentation PowerPoint</vt:lpstr>
      <vt:lpstr>Présentation PowerPoint</vt:lpstr>
      <vt:lpstr>Présentation PowerPoint</vt:lpstr>
      <vt:lpstr>L’invitation</vt:lpstr>
      <vt:lpstr>La methode des « 5 C »</vt:lpstr>
      <vt:lpstr>Présentation PowerPoint</vt:lpstr>
      <vt:lpstr>Les 7 étapes de l invitation</vt:lpstr>
      <vt:lpstr>Les 3 questions</vt:lpstr>
      <vt:lpstr>Le marche froid/street marketing</vt:lpstr>
      <vt:lpstr>Présentation PowerPoint</vt:lpstr>
      <vt:lpstr>Invitation contact perdu de vue </vt:lpstr>
      <vt:lpstr>L invitation exercices/ ateliers</vt:lpstr>
      <vt:lpstr>SUIVI D APPELS MAIS ……PERSONNE AU BOUT DU FIL </vt:lpstr>
      <vt:lpstr>Présentation PowerPoint</vt:lpstr>
      <vt:lpstr>La présentation</vt:lpstr>
      <vt:lpstr>Permettre de mieux comprendre</vt:lpstr>
      <vt:lpstr>PRESENTATION</vt:lpstr>
      <vt:lpstr>Les 5 points importants</vt:lpstr>
      <vt:lpstr>Présentation PowerPoint</vt:lpstr>
      <vt:lpstr>Présentation PowerPoint</vt:lpstr>
      <vt:lpstr>Présentation PowerPoint</vt:lpstr>
      <vt:lpstr>Présentation PowerPoint</vt:lpstr>
      <vt:lpstr>Présentation PowerPoint</vt:lpstr>
      <vt:lpstr>Présentation PowerPoint</vt:lpstr>
      <vt:lpstr>5 questions clé à poser   * Si la personne connaît le MR utilisez la technique pendant la phase de questionnement. * Si la personne ne connaît pas , posez les questions juste après avoir présente le MR </vt:lpstr>
      <vt:lpstr>Présentation PowerPoint</vt:lpstr>
      <vt:lpstr>Présentation PowerPoint</vt:lpstr>
      <vt:lpstr>SAVOIR faire un témoignage (3 minutes maxi)</vt:lpstr>
      <vt:lpstr>Présentation PowerPoint</vt:lpstr>
      <vt:lpstr>Un nouveau partenaire</vt:lpstr>
      <vt:lpstr>Travailler en equipe</vt:lpstr>
      <vt:lpstr>Tableau de performance</vt:lpstr>
      <vt:lpstr>Inscription sur groupe retour  d’ experiences</vt:lpstr>
      <vt:lpstr>Présentation PowerPoint</vt:lpstr>
      <vt:lpstr>Aborder les professionnels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josiane lagarde</dc:creator>
  <cp:lastModifiedBy>Marie Ange</cp:lastModifiedBy>
  <cp:revision>177</cp:revision>
  <dcterms:created xsi:type="dcterms:W3CDTF">2017-11-29T11:47:17Z</dcterms:created>
  <dcterms:modified xsi:type="dcterms:W3CDTF">2019-04-22T09:52:15Z</dcterms:modified>
</cp:coreProperties>
</file>